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322" r:id="rId2"/>
    <p:sldId id="291" r:id="rId3"/>
    <p:sldId id="292" r:id="rId4"/>
    <p:sldId id="293" r:id="rId5"/>
    <p:sldId id="294" r:id="rId6"/>
  </p:sldIdLst>
  <p:sldSz cx="12192000" cy="6858000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13" userDrawn="1">
          <p15:clr>
            <a:srgbClr val="A4A3A4"/>
          </p15:clr>
        </p15:guide>
        <p15:guide id="2" pos="393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E398E"/>
    <a:srgbClr val="FFD5D5"/>
    <a:srgbClr val="6DB9FF"/>
    <a:srgbClr val="A1E2FF"/>
    <a:srgbClr val="0016BC"/>
    <a:srgbClr val="FFDFC5"/>
    <a:srgbClr val="FFD5FA"/>
    <a:srgbClr val="C1FFD1"/>
    <a:srgbClr val="1900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58" autoAdjust="0"/>
    <p:restoredTop sz="95179" autoAdjust="0"/>
  </p:normalViewPr>
  <p:slideViewPr>
    <p:cSldViewPr snapToGrid="0" showGuides="1">
      <p:cViewPr varScale="1">
        <p:scale>
          <a:sx n="68" d="100"/>
          <a:sy n="68" d="100"/>
        </p:scale>
        <p:origin x="66" y="294"/>
      </p:cViewPr>
      <p:guideLst>
        <p:guide orient="horz" pos="3113"/>
        <p:guide pos="393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-3990" y="-96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8D07E6-F9A8-4387-A106-6F9B0CAE0045}" type="datetimeFigureOut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5BFCF-1A4D-4A87-858D-D262933EC9B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2213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818ABB-F303-4F5E-946B-07D6F597B9F2}" type="datetimeFigureOut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D0CFA-C025-4FA4-AD5C-20E5483FCB6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8375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＜教員研究分野の説明＞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D0CFA-C025-4FA4-AD5C-20E5483FCB6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0115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＜教員研究分野の説明＞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D0CFA-C025-4FA4-AD5C-20E5483FCB6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3081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＜教員研究分野の説明＞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D0CFA-C025-4FA4-AD5C-20E5483FCB6E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407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＜教員研究分野の説明＞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DD0CFA-C025-4FA4-AD5C-20E5483FCB6E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5732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080F2-6E43-420B-AF86-E680E8F879F5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2387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68A4C-BD14-473E-AEE4-5422F93E39F1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4851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666DA-3452-4E84-8C9F-4FCC4F67DBFA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70158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F0217-144D-4DCA-B838-06D6598CBD54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3960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D3C83-90E9-4038-9517-84ADCA4E8737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19174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9F375-0C46-4D0E-A518-9E52B55D44E7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33159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62B22-9A9B-4624-B5E8-B20FF7A921B0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3257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31530-CB40-45D1-88CB-17C10D14E15E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6997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C0A75-5E7F-46C1-B97C-C345AE47AB1A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49629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E7000-A297-49B5-804C-2E60B5FC2B48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297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11785600" y="274645"/>
            <a:ext cx="36576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12800" y="274645"/>
            <a:ext cx="107696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2B089-D89B-4A29-8FD4-3055886BBEC8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28081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09D93-CFD0-4863-94CC-DC9769492FA0}" type="datetime1">
              <a:rPr kumimoji="1" lang="ja-JP" altLang="en-US" smtClean="0"/>
              <a:t>2016/8/12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B6B56-9B51-4AD8-92C5-BE7AF544773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426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is.k.hosei.ac.jp/~yamin/" TargetMode="External"/><Relationship Id="rId3" Type="http://schemas.openxmlformats.org/officeDocument/2006/relationships/image" Target="../media/image6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is.k.hosei.ac.jp/~rhuang/" TargetMode="External"/><Relationship Id="rId11" Type="http://schemas.openxmlformats.org/officeDocument/2006/relationships/image" Target="../media/image11.jpg"/><Relationship Id="rId5" Type="http://schemas.openxmlformats.org/officeDocument/2006/relationships/image" Target="../media/image8.jpg"/><Relationship Id="rId10" Type="http://schemas.openxmlformats.org/officeDocument/2006/relationships/hyperlink" Target="http://cis.k.hosei.ac.jp/~sliu/" TargetMode="External"/><Relationship Id="rId4" Type="http://schemas.openxmlformats.org/officeDocument/2006/relationships/image" Target="../media/image7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2.jp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hyperlink" Target="http://www.k.hosei.ac.jp/~vsavchen/" TargetMode="External"/><Relationship Id="rId4" Type="http://schemas.openxmlformats.org/officeDocument/2006/relationships/image" Target="../media/image13.jpg"/><Relationship Id="rId9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8.jp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hyperlink" Target="http://cis.k.hosei.ac.jp/~jianhua/" TargetMode="External"/><Relationship Id="rId4" Type="http://schemas.openxmlformats.org/officeDocument/2006/relationships/image" Target="../media/image19.jpg"/><Relationship Id="rId9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/>
          <p:cNvSpPr/>
          <p:nvPr/>
        </p:nvSpPr>
        <p:spPr>
          <a:xfrm>
            <a:off x="0" y="0"/>
            <a:ext cx="12192000" cy="1339850"/>
          </a:xfrm>
          <a:prstGeom prst="rect">
            <a:avLst/>
          </a:prstGeom>
          <a:solidFill>
            <a:srgbClr val="A1E2FF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1339850"/>
            <a:ext cx="12192000" cy="146050"/>
          </a:xfrm>
          <a:prstGeom prst="rect">
            <a:avLst/>
          </a:prstGeom>
          <a:solidFill>
            <a:srgbClr val="2E398E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336819" y="1665981"/>
            <a:ext cx="282440" cy="3721945"/>
          </a:xfrm>
          <a:prstGeom prst="rect">
            <a:avLst/>
          </a:prstGeom>
          <a:solidFill>
            <a:srgbClr val="FFD5D5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17499" y="5813374"/>
            <a:ext cx="301759" cy="810876"/>
          </a:xfrm>
          <a:prstGeom prst="rect">
            <a:avLst/>
          </a:prstGeom>
          <a:solidFill>
            <a:srgbClr val="FFD5D5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09600" y="1600206"/>
            <a:ext cx="11432344" cy="512412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ja-JP" sz="2800" dirty="0"/>
              <a:t>Computer Fundamentals</a:t>
            </a:r>
          </a:p>
          <a:p>
            <a:pPr marL="400050" lvl="1" indent="0">
              <a:buNone/>
            </a:pPr>
            <a:r>
              <a:rPr lang="en-US" altLang="ja-JP" sz="2000" dirty="0" smtClean="0"/>
              <a:t>Parallel </a:t>
            </a:r>
            <a:r>
              <a:rPr lang="en-US" altLang="ja-JP" sz="2000" dirty="0"/>
              <a:t>and distributed computing, from algorithms, languages, compilers, architectures to systems</a:t>
            </a:r>
            <a:r>
              <a:rPr lang="en-US" altLang="ja-JP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ja-JP" sz="2800" dirty="0"/>
              <a:t>Information </a:t>
            </a:r>
            <a:r>
              <a:rPr lang="en-US" altLang="ja-JP" sz="2800" dirty="0" smtClean="0"/>
              <a:t>Systems</a:t>
            </a:r>
          </a:p>
          <a:p>
            <a:pPr marL="400050" lvl="1" indent="0">
              <a:buNone/>
            </a:pPr>
            <a:r>
              <a:rPr lang="en-US" altLang="ja-JP" sz="2000" dirty="0"/>
              <a:t>Software engineering, from software modelling, analysis, design, to verification and </a:t>
            </a:r>
            <a:r>
              <a:rPr lang="en-US" altLang="ja-JP" sz="2000" dirty="0" smtClean="0"/>
              <a:t>validation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ja-JP" sz="2800" dirty="0"/>
              <a:t>Media </a:t>
            </a:r>
            <a:r>
              <a:rPr lang="en-US" altLang="ja-JP" sz="2800" dirty="0" smtClean="0"/>
              <a:t>Science</a:t>
            </a:r>
            <a:endParaRPr lang="en-US" altLang="ja-JP" sz="2800" dirty="0"/>
          </a:p>
          <a:p>
            <a:pPr marL="400050" lvl="1" indent="0">
              <a:buNone/>
            </a:pPr>
            <a:r>
              <a:rPr lang="en-US" altLang="ja-JP" sz="2000" dirty="0"/>
              <a:t>Computer graphics, image processing, voice processing, pattern recognition, and GPU </a:t>
            </a:r>
            <a:r>
              <a:rPr lang="en-US" altLang="ja-JP" sz="2000" dirty="0" smtClean="0"/>
              <a:t>design</a:t>
            </a:r>
            <a:endParaRPr lang="en-US" altLang="ja-JP" sz="2000" dirty="0"/>
          </a:p>
          <a:p>
            <a:pPr marL="514350" indent="-514350">
              <a:buFont typeface="+mj-lt"/>
              <a:buAutoNum type="arabicPeriod"/>
            </a:pPr>
            <a:r>
              <a:rPr lang="en-US" altLang="ja-JP" sz="2800" dirty="0"/>
              <a:t>Computer and Information Sciences for </a:t>
            </a:r>
            <a:r>
              <a:rPr lang="en-US" altLang="ja-JP" sz="2800" dirty="0" smtClean="0"/>
              <a:t>Globalization</a:t>
            </a:r>
            <a:endParaRPr lang="en-US" altLang="ja-JP" sz="2800" dirty="0"/>
          </a:p>
          <a:p>
            <a:pPr marL="400050" lvl="1" indent="0">
              <a:buNone/>
            </a:pPr>
            <a:r>
              <a:rPr lang="en-US" altLang="ja-JP" sz="2000" dirty="0"/>
              <a:t>Topics are related to applied technologies of software development and engineering towards globalization in Computer and Information Sciences</a:t>
            </a:r>
          </a:p>
          <a:p>
            <a:pPr lvl="1"/>
            <a:endParaRPr lang="en-US" altLang="ja-JP" sz="2600" dirty="0" smtClean="0"/>
          </a:p>
          <a:p>
            <a:pPr marL="457200" lvl="1" indent="0">
              <a:buNone/>
            </a:pPr>
            <a:r>
              <a:rPr lang="en-US" altLang="ja-JP" sz="31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http</a:t>
            </a:r>
            <a:r>
              <a:rPr lang="en-US" altLang="ja-JP" sz="31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://</a:t>
            </a:r>
            <a:r>
              <a:rPr lang="en-US" altLang="ja-JP" sz="31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cis.k.hosei.ac.jp/en/info/faculty</a:t>
            </a:r>
            <a:endParaRPr lang="en-US" altLang="ja-JP" sz="3600" dirty="0" smtClean="0">
              <a:solidFill>
                <a:srgbClr val="FF0000"/>
              </a:solidFill>
            </a:endParaRPr>
          </a:p>
        </p:txBody>
      </p:sp>
      <p:sp>
        <p:nvSpPr>
          <p:cNvPr id="11" name="タイトル 10"/>
          <p:cNvSpPr>
            <a:spLocks noGrp="1"/>
          </p:cNvSpPr>
          <p:nvPr>
            <p:ph type="title"/>
          </p:nvPr>
        </p:nvSpPr>
        <p:spPr>
          <a:xfrm>
            <a:off x="317499" y="274638"/>
            <a:ext cx="11724445" cy="1143000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Graduate </a:t>
            </a:r>
            <a:r>
              <a:rPr lang="en-US" altLang="ja-JP" dirty="0" smtClean="0"/>
              <a:t>School of </a:t>
            </a:r>
            <a:r>
              <a:rPr lang="en-US" altLang="ja-JP" dirty="0"/>
              <a:t>Computer and Information Sciences</a:t>
            </a:r>
            <a:br>
              <a:rPr lang="en-US" altLang="ja-JP" dirty="0"/>
            </a:br>
            <a:endParaRPr kumimoji="1" lang="ja-JP" alt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388" y="5913452"/>
            <a:ext cx="2703994" cy="71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44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0" y="0"/>
            <a:ext cx="12192000" cy="952500"/>
          </a:xfrm>
          <a:prstGeom prst="rect">
            <a:avLst/>
          </a:prstGeom>
          <a:solidFill>
            <a:srgbClr val="A1E2FF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0" y="4762"/>
            <a:ext cx="12192000" cy="1214437"/>
          </a:xfrm>
        </p:spPr>
        <p:txBody>
          <a:bodyPr>
            <a:normAutofit/>
          </a:bodyPr>
          <a:lstStyle/>
          <a:p>
            <a:r>
              <a:rPr lang="en-US" altLang="ja-JP" sz="3200" dirty="0" smtClean="0">
                <a:solidFill>
                  <a:srgbClr val="190076"/>
                </a:solidFill>
                <a:latin typeface="Calibri Light" panose="020F0302020204030204" pitchFamily="34" charset="0"/>
              </a:rPr>
              <a:t>Professors and research areas </a:t>
            </a:r>
            <a:r>
              <a:rPr lang="en-US" altLang="ja-JP" sz="1600" dirty="0" smtClean="0">
                <a:solidFill>
                  <a:srgbClr val="190076"/>
                </a:solidFill>
                <a:latin typeface="Calibri Light" panose="020F0302020204030204" pitchFamily="34" charset="0"/>
              </a:rPr>
              <a:t>(master’s and doctoral program) </a:t>
            </a:r>
            <a:endParaRPr kumimoji="1" lang="ja-JP" altLang="en-US" sz="1600" dirty="0">
              <a:solidFill>
                <a:srgbClr val="190076"/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0" y="952500"/>
            <a:ext cx="12153900" cy="533400"/>
          </a:xfrm>
          <a:prstGeom prst="rect">
            <a:avLst/>
          </a:prstGeom>
          <a:solidFill>
            <a:srgbClr val="2E398E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b="1" dirty="0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　</a:t>
            </a:r>
            <a:r>
              <a:rPr lang="en-US" altLang="ja-JP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Wide range </a:t>
            </a:r>
            <a:r>
              <a:rPr lang="en-US" altLang="ja-JP" sz="2800" b="1" dirty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of </a:t>
            </a:r>
            <a:r>
              <a:rPr lang="en-US" altLang="ja-JP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research areas</a:t>
            </a:r>
            <a:endParaRPr kumimoji="1" lang="ja-JP" altLang="en-US" sz="2800" b="1" dirty="0"/>
          </a:p>
        </p:txBody>
      </p:sp>
      <p:sp>
        <p:nvSpPr>
          <p:cNvPr id="6" name="正方形/長方形 5"/>
          <p:cNvSpPr/>
          <p:nvPr/>
        </p:nvSpPr>
        <p:spPr>
          <a:xfrm>
            <a:off x="0" y="1189704"/>
            <a:ext cx="1221105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endParaRPr lang="en-US" altLang="ja-JP" sz="2400" dirty="0" smtClean="0">
              <a:solidFill>
                <a:prstClr val="black"/>
              </a:solidFill>
              <a:latin typeface="Calibri Light" panose="020F0302020204030204" pitchFamily="34" charset="0"/>
              <a:cs typeface="Browallia New" panose="020B0604020202020204" pitchFamily="34" charset="-34"/>
            </a:endParaRP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en-US" altLang="ja-JP" sz="24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 Computer and Information Sciences (Computer Sciences)</a:t>
            </a:r>
            <a:endParaRPr lang="en-US" altLang="ja-JP" sz="2400" dirty="0">
              <a:solidFill>
                <a:prstClr val="black"/>
              </a:solidFill>
              <a:latin typeface="Calibri Light" panose="020F0302020204030204" pitchFamily="34" charset="0"/>
              <a:cs typeface="Browallia New" panose="020B0604020202020204" pitchFamily="34" charset="-34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1892856" y="2570906"/>
            <a:ext cx="40771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smtClean="0"/>
              <a:t>Mina AKAISHI</a:t>
            </a:r>
            <a:br>
              <a:rPr lang="en-US" altLang="ja-JP" b="1" dirty="0" smtClean="0"/>
            </a:br>
            <a:r>
              <a:rPr lang="en-US" altLang="ja-JP" dirty="0" smtClean="0"/>
              <a:t>Research </a:t>
            </a:r>
            <a:r>
              <a:rPr lang="en-US" altLang="ja-JP" dirty="0"/>
              <a:t>area</a:t>
            </a:r>
            <a:r>
              <a:rPr lang="en-US" altLang="ja-JP" dirty="0" smtClean="0"/>
              <a:t>:</a:t>
            </a:r>
            <a:endParaRPr lang="en-US" altLang="ja-JP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err="1" smtClean="0"/>
              <a:t>Narrativity</a:t>
            </a:r>
            <a:r>
              <a:rPr lang="en-US" altLang="ja-JP" dirty="0" smtClean="0"/>
              <a:t> based Information Access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/>
              <a:t>Management/Analysis/Visualization</a:t>
            </a:r>
            <a:br>
              <a:rPr lang="en-US" altLang="ja-JP" dirty="0" smtClean="0"/>
            </a:br>
            <a:r>
              <a:rPr lang="en-US" altLang="ja-JP" dirty="0" smtClean="0"/>
              <a:t>for Knowledge Media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/>
              <a:t>Historical Knowledge-Based Science</a:t>
            </a:r>
            <a:endParaRPr lang="en-US" altLang="ja-JP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85" y="2427023"/>
            <a:ext cx="1428750" cy="1905000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2026721" y="4990144"/>
            <a:ext cx="33290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Satoshi OBANA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Cryptography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Information Security</a:t>
            </a: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85" y="4606470"/>
            <a:ext cx="1428750" cy="1905000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8251159" y="2837605"/>
            <a:ext cx="29260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Nobuhiko KOIKE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Software Engineering</a:t>
            </a: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155" y="2513047"/>
            <a:ext cx="1445895" cy="1927860"/>
          </a:xfrm>
          <a:prstGeom prst="rect">
            <a:avLst/>
          </a:prstGeom>
        </p:spPr>
      </p:pic>
      <p:pic>
        <p:nvPicPr>
          <p:cNvPr id="1026" name="Picture 2" descr="https://cis.k.hosei.ac.jp/images/info/faculty/computer/hidaka_intr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154" y="4606470"/>
            <a:ext cx="1445895" cy="192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正方形/長方形 20"/>
          <p:cNvSpPr/>
          <p:nvPr/>
        </p:nvSpPr>
        <p:spPr>
          <a:xfrm>
            <a:off x="8251159" y="4629354"/>
            <a:ext cx="372044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Soichiro</a:t>
            </a:r>
            <a:r>
              <a:rPr lang="en-US" altLang="ja-JP" b="1" dirty="0"/>
              <a:t> HIDAKA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altLang="ja-JP" dirty="0" smtClean="0"/>
              <a:t>Programming Languages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altLang="ja-JP" dirty="0" smtClean="0"/>
              <a:t>Program Transformations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altLang="ja-JP" dirty="0" smtClean="0"/>
              <a:t>Bidirectional </a:t>
            </a:r>
            <a:r>
              <a:rPr lang="en-US" altLang="ja-JP" dirty="0"/>
              <a:t>Transformations and</a:t>
            </a:r>
            <a:br>
              <a:rPr lang="en-US" altLang="ja-JP" dirty="0"/>
            </a:br>
            <a:r>
              <a:rPr lang="en-US" altLang="ja-JP" dirty="0"/>
              <a:t>their Applications to Model Driven Engineering</a:t>
            </a:r>
          </a:p>
        </p:txBody>
      </p:sp>
    </p:spTree>
    <p:extLst>
      <p:ext uri="{BB962C8B-B14F-4D97-AF65-F5344CB8AC3E}">
        <p14:creationId xmlns:p14="http://schemas.microsoft.com/office/powerpoint/2010/main" val="183343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0" y="-83127"/>
            <a:ext cx="12192000" cy="547423"/>
          </a:xfrm>
          <a:prstGeom prst="rect">
            <a:avLst/>
          </a:prstGeom>
          <a:solidFill>
            <a:srgbClr val="A1E2FF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0" y="85758"/>
            <a:ext cx="1221105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en-US" altLang="ja-JP" sz="2400" dirty="0">
                <a:solidFill>
                  <a:srgbClr val="190076"/>
                </a:solidFill>
                <a:latin typeface="Calibri Light" panose="020F0302020204030204" pitchFamily="34" charset="0"/>
              </a:rPr>
              <a:t>Professors and research </a:t>
            </a:r>
            <a:r>
              <a:rPr lang="en-US" altLang="ja-JP" sz="2400" dirty="0" smtClean="0">
                <a:solidFill>
                  <a:srgbClr val="190076"/>
                </a:solidFill>
                <a:latin typeface="Calibri Light" panose="020F0302020204030204" pitchFamily="34" charset="0"/>
              </a:rPr>
              <a:t>areas </a:t>
            </a:r>
            <a:r>
              <a:rPr lang="en-US" altLang="ja-JP" sz="24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(Computer </a:t>
            </a:r>
            <a:r>
              <a:rPr lang="en-US" altLang="ja-JP" sz="2400" dirty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Sciences)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endParaRPr lang="en-US" altLang="ja-JP" sz="2400" dirty="0">
              <a:solidFill>
                <a:prstClr val="black"/>
              </a:solidFill>
              <a:latin typeface="Calibri Light" panose="020F0302020204030204" pitchFamily="34" charset="0"/>
              <a:cs typeface="Browallia New" panose="020B0604020202020204" pitchFamily="34" charset="-34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474976" y="783855"/>
            <a:ext cx="27919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Akira SASAKI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Programming Languages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Domain Specific Languages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Attribute Grammars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5" y="633181"/>
            <a:ext cx="1428750" cy="1905000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2560320" y="2976274"/>
            <a:ext cx="2828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Yuji SATO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Evolutionary Computation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Machine </a:t>
            </a:r>
            <a:r>
              <a:rPr lang="en-US" altLang="ja-JP" dirty="0" smtClean="0"/>
              <a:t>Learning</a:t>
            </a:r>
            <a:endParaRPr lang="en-US" altLang="ja-JP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5" y="2623939"/>
            <a:ext cx="1428750" cy="1905000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>
          <a:xfrm>
            <a:off x="2560320" y="4891694"/>
            <a:ext cx="28285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Toshio HIROTSU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Internet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Operating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Distributed Computing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Ubiquitous Computing</a:t>
            </a:r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5" y="4741020"/>
            <a:ext cx="1428750" cy="1905000"/>
          </a:xfrm>
          <a:prstGeom prst="rect">
            <a:avLst/>
          </a:prstGeom>
        </p:spPr>
      </p:pic>
      <p:sp>
        <p:nvSpPr>
          <p:cNvPr id="21" name="正方形/長方形 20"/>
          <p:cNvSpPr/>
          <p:nvPr/>
        </p:nvSpPr>
        <p:spPr>
          <a:xfrm>
            <a:off x="8577834" y="746186"/>
            <a:ext cx="3633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Runhe</a:t>
            </a:r>
            <a:r>
              <a:rPr lang="en-US" altLang="ja-JP" b="1" dirty="0"/>
              <a:t> HUANG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Artificial Intelligence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Machine Learning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>
                <a:hlinkClick r:id="rId6"/>
              </a:rPr>
              <a:t>http</a:t>
            </a:r>
            <a:r>
              <a:rPr lang="en-US" altLang="ja-JP" dirty="0">
                <a:hlinkClick r:id="rId6"/>
              </a:rPr>
              <a:t>://cis.k.hosei.ac.jp/~rhuang/</a:t>
            </a:r>
            <a:endParaRPr lang="en-US" altLang="ja-JP" dirty="0"/>
          </a:p>
        </p:txBody>
      </p:sp>
      <p:pic>
        <p:nvPicPr>
          <p:cNvPr id="22" name="図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633" y="670849"/>
            <a:ext cx="1428750" cy="1905000"/>
          </a:xfrm>
          <a:prstGeom prst="rect">
            <a:avLst/>
          </a:prstGeom>
        </p:spPr>
      </p:pic>
      <p:sp>
        <p:nvSpPr>
          <p:cNvPr id="24" name="正方形/長方形 23"/>
          <p:cNvSpPr/>
          <p:nvPr/>
        </p:nvSpPr>
        <p:spPr>
          <a:xfrm>
            <a:off x="8738997" y="2860369"/>
            <a:ext cx="33108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Yamin</a:t>
            </a:r>
            <a:r>
              <a:rPr lang="en-US" altLang="ja-JP" b="1" dirty="0"/>
              <a:t> LI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Computer Architecture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Parallel and Distributed Systems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Mobile Ad Hoc Networks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>
                <a:hlinkClick r:id="rId8"/>
              </a:rPr>
              <a:t>http</a:t>
            </a:r>
            <a:r>
              <a:rPr lang="en-US" altLang="ja-JP" dirty="0">
                <a:hlinkClick r:id="rId8"/>
              </a:rPr>
              <a:t>://cis.k.hosei.ac.jp/~yamin/</a:t>
            </a:r>
            <a:endParaRPr lang="en-US" altLang="ja-JP" dirty="0"/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633" y="2844982"/>
            <a:ext cx="1445133" cy="1926844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8708589" y="4941888"/>
            <a:ext cx="33717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Shaoying</a:t>
            </a:r>
            <a:r>
              <a:rPr lang="en-US" altLang="ja-JP" b="1" dirty="0"/>
              <a:t> LIU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Software Engineering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Formal Engineering Methods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Intelligent Software Engineering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>
                <a:hlinkClick r:id="rId10"/>
              </a:rPr>
              <a:t>http</a:t>
            </a:r>
            <a:r>
              <a:rPr lang="en-US" altLang="ja-JP" dirty="0">
                <a:hlinkClick r:id="rId10"/>
              </a:rPr>
              <a:t>://cis.k.hosei.ac.jp/~sliu/</a:t>
            </a:r>
            <a:endParaRPr lang="en-US" altLang="ja-JP" dirty="0"/>
          </a:p>
        </p:txBody>
      </p:sp>
      <p:pic>
        <p:nvPicPr>
          <p:cNvPr id="27" name="図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920" y="4941888"/>
            <a:ext cx="1395846" cy="186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00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0" y="-83127"/>
            <a:ext cx="12192000" cy="547423"/>
          </a:xfrm>
          <a:prstGeom prst="rect">
            <a:avLst/>
          </a:prstGeom>
          <a:solidFill>
            <a:srgbClr val="A1E2FF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0" y="20737"/>
            <a:ext cx="1221105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en-US" altLang="ja-JP" sz="2400" dirty="0">
                <a:solidFill>
                  <a:srgbClr val="190076"/>
                </a:solidFill>
                <a:latin typeface="Calibri Light" panose="020F0302020204030204" pitchFamily="34" charset="0"/>
              </a:rPr>
              <a:t>Professors and research </a:t>
            </a:r>
            <a:r>
              <a:rPr lang="en-US" altLang="ja-JP" sz="2400" dirty="0" smtClean="0">
                <a:solidFill>
                  <a:srgbClr val="190076"/>
                </a:solidFill>
                <a:latin typeface="Calibri Light" panose="020F0302020204030204" pitchFamily="34" charset="0"/>
              </a:rPr>
              <a:t>areas </a:t>
            </a:r>
            <a:r>
              <a:rPr lang="en-US" altLang="ja-JP" sz="24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(</a:t>
            </a:r>
            <a:r>
              <a:rPr lang="en-US" altLang="ja-JP" sz="24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Media </a:t>
            </a:r>
            <a:r>
              <a:rPr lang="en-US" altLang="ja-JP" sz="2400" dirty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Sciences)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endParaRPr lang="en-US" altLang="ja-JP" sz="2400" dirty="0">
              <a:solidFill>
                <a:prstClr val="black"/>
              </a:solidFill>
              <a:latin typeface="Calibri Light" panose="020F0302020204030204" pitchFamily="34" charset="0"/>
              <a:cs typeface="Browallia New" panose="020B0604020202020204" pitchFamily="34" charset="-34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2062348" y="905172"/>
            <a:ext cx="308451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 smtClean="0"/>
              <a:t>Katunobu</a:t>
            </a:r>
            <a:r>
              <a:rPr lang="en-US" altLang="ja-JP" b="1" dirty="0" smtClean="0"/>
              <a:t> </a:t>
            </a:r>
            <a:r>
              <a:rPr lang="en-US" altLang="ja-JP" b="1" dirty="0"/>
              <a:t>ITOU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Speech Recognition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Multi-Modal Dialog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Speech Interface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2" y="691336"/>
            <a:ext cx="1428750" cy="1905000"/>
          </a:xfrm>
          <a:prstGeom prst="rect">
            <a:avLst/>
          </a:prstGeom>
        </p:spPr>
      </p:pic>
      <p:sp>
        <p:nvSpPr>
          <p:cNvPr id="4" name="正方形/長方形 3"/>
          <p:cNvSpPr/>
          <p:nvPr/>
        </p:nvSpPr>
        <p:spPr>
          <a:xfrm>
            <a:off x="2181101" y="2818835"/>
            <a:ext cx="364968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Takafumi</a:t>
            </a:r>
            <a:r>
              <a:rPr lang="en-US" altLang="ja-JP" b="1" dirty="0"/>
              <a:t> KOIKE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/>
              <a:t>Media </a:t>
            </a:r>
            <a:r>
              <a:rPr lang="en-US" altLang="ja-JP" dirty="0"/>
              <a:t>technologies connected</a:t>
            </a:r>
            <a:br>
              <a:rPr lang="en-US" altLang="ja-JP" dirty="0"/>
            </a:br>
            <a:r>
              <a:rPr lang="en-US" altLang="ja-JP" dirty="0"/>
              <a:t>between real world and cyber world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Real-time computer graphics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Augmented reality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Computational photography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3D imaging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2" y="2823376"/>
            <a:ext cx="1428750" cy="1905000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2181101" y="4941888"/>
            <a:ext cx="36496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Vladimir SAVCHENKO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Geometric Modeling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Animation</a:t>
            </a:r>
          </a:p>
          <a:p>
            <a:r>
              <a:rPr lang="en-US" altLang="ja-JP" dirty="0" smtClean="0">
                <a:hlinkClick r:id="rId5"/>
              </a:rPr>
              <a:t>http</a:t>
            </a:r>
            <a:r>
              <a:rPr lang="en-US" altLang="ja-JP" dirty="0">
                <a:hlinkClick r:id="rId5"/>
              </a:rPr>
              <a:t>://www.k.hosei.ac.jp/~vsavchen/</a:t>
            </a:r>
            <a:endParaRPr lang="en-US" altLang="ja-JP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90" y="4850160"/>
            <a:ext cx="1377972" cy="1837296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7691252" y="916316"/>
            <a:ext cx="43265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Yasunari</a:t>
            </a:r>
            <a:r>
              <a:rPr lang="en-US" altLang="ja-JP" b="1" dirty="0"/>
              <a:t> ZEMPO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Computational materials science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Development of computational techniques</a:t>
            </a:r>
            <a:br>
              <a:rPr lang="en-US" altLang="ja-JP" dirty="0"/>
            </a:br>
            <a:r>
              <a:rPr lang="en-US" altLang="ja-JP" dirty="0"/>
              <a:t>for material design and property prediction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Large-scale parallel computing</a:t>
            </a: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331" y="813267"/>
            <a:ext cx="1409700" cy="185737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7825394" y="3122662"/>
            <a:ext cx="308451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Toshihisa</a:t>
            </a:r>
            <a:r>
              <a:rPr lang="en-US" altLang="ja-JP" b="1" dirty="0"/>
              <a:t> NISHIJIMA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Doctor (Engineering)</a:t>
            </a:r>
          </a:p>
          <a:p>
            <a:r>
              <a:rPr lang="en-US" altLang="ja-JP" dirty="0"/>
              <a:t>Research 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Coding Theory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Information Theory</a:t>
            </a: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513" y="2823376"/>
            <a:ext cx="1428750" cy="1905000"/>
          </a:xfrm>
          <a:prstGeom prst="rect">
            <a:avLst/>
          </a:prstGeom>
        </p:spPr>
      </p:pic>
      <p:sp>
        <p:nvSpPr>
          <p:cNvPr id="23" name="正方形/長方形 22"/>
          <p:cNvSpPr/>
          <p:nvPr/>
        </p:nvSpPr>
        <p:spPr>
          <a:xfrm>
            <a:off x="7962959" y="5052010"/>
            <a:ext cx="3783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Hiroshi HANAIZUMI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Image Processing</a:t>
            </a:r>
          </a:p>
          <a:p>
            <a:r>
              <a:rPr lang="en-US" altLang="ja-JP" dirty="0"/>
              <a:t>Related site:</a:t>
            </a:r>
          </a:p>
        </p:txBody>
      </p:sp>
      <p:pic>
        <p:nvPicPr>
          <p:cNvPr id="28" name="図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496" y="4816308"/>
            <a:ext cx="14287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50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0" y="-83127"/>
            <a:ext cx="12192000" cy="547423"/>
          </a:xfrm>
          <a:prstGeom prst="rect">
            <a:avLst/>
          </a:prstGeom>
          <a:solidFill>
            <a:srgbClr val="A1E2FF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0" y="20737"/>
            <a:ext cx="1221105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r>
              <a:rPr lang="en-US" altLang="ja-JP" sz="2400" dirty="0">
                <a:solidFill>
                  <a:srgbClr val="190076"/>
                </a:solidFill>
                <a:latin typeface="Calibri Light" panose="020F0302020204030204" pitchFamily="34" charset="0"/>
              </a:rPr>
              <a:t>Professors and research </a:t>
            </a:r>
            <a:r>
              <a:rPr lang="en-US" altLang="ja-JP" sz="2400" dirty="0" smtClean="0">
                <a:solidFill>
                  <a:srgbClr val="190076"/>
                </a:solidFill>
                <a:latin typeface="Calibri Light" panose="020F0302020204030204" pitchFamily="34" charset="0"/>
              </a:rPr>
              <a:t>areas </a:t>
            </a:r>
            <a:r>
              <a:rPr lang="en-US" altLang="ja-JP" sz="24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(</a:t>
            </a:r>
            <a:r>
              <a:rPr lang="en-US" altLang="ja-JP" sz="2400" dirty="0" smtClean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Media </a:t>
            </a:r>
            <a:r>
              <a:rPr lang="en-US" altLang="ja-JP" sz="2400" dirty="0">
                <a:solidFill>
                  <a:prstClr val="black"/>
                </a:solidFill>
                <a:latin typeface="Calibri Light" panose="020F0302020204030204" pitchFamily="34" charset="0"/>
                <a:cs typeface="Browallia New" panose="020B0604020202020204" pitchFamily="34" charset="-34"/>
              </a:rPr>
              <a:t>Sciences)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–"/>
            </a:pPr>
            <a:endParaRPr lang="en-US" altLang="ja-JP" sz="2400" dirty="0">
              <a:solidFill>
                <a:prstClr val="black"/>
              </a:solidFill>
              <a:latin typeface="Calibri Light" panose="020F0302020204030204" pitchFamily="34" charset="0"/>
              <a:cs typeface="Browallia New" panose="020B0604020202020204" pitchFamily="34" charset="-34"/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554308" y="810549"/>
            <a:ext cx="27827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Satoru FUJITA</a:t>
            </a:r>
          </a:p>
          <a:p>
            <a:endParaRPr lang="en-US" altLang="ja-JP" dirty="0" smtClean="0"/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Multi-agent systems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/>
              <a:t>Human probing, </a:t>
            </a:r>
            <a:r>
              <a:rPr lang="en-US" altLang="ja-JP" dirty="0" err="1" smtClean="0"/>
              <a:t>IoT</a:t>
            </a:r>
            <a:endParaRPr lang="en-US" altLang="ja-JP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/>
              <a:t>Web </a:t>
            </a:r>
            <a:r>
              <a:rPr lang="en-US" altLang="ja-JP" dirty="0"/>
              <a:t>services</a:t>
            </a: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79" y="659875"/>
            <a:ext cx="1428750" cy="1905000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2554308" y="2841309"/>
            <a:ext cx="29821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Hiroshi HOSOBE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User Interfaces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Information Visualization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Computer Graphics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Constraint Programming</a:t>
            </a: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19" y="2760454"/>
            <a:ext cx="1428750" cy="1905000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2585399" y="4941888"/>
            <a:ext cx="373027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err="1"/>
              <a:t>Jianhua</a:t>
            </a:r>
            <a:r>
              <a:rPr lang="en-US" altLang="ja-JP" b="1" dirty="0"/>
              <a:t> MA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/>
              <a:t>Ubiquitous </a:t>
            </a:r>
            <a:r>
              <a:rPr lang="en-US" altLang="ja-JP" dirty="0"/>
              <a:t>Network and Computing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Smart Object, Space and Service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Autonomic and Trusted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 smtClean="0">
                <a:hlinkClick r:id="rId5"/>
              </a:rPr>
              <a:t>http</a:t>
            </a:r>
            <a:r>
              <a:rPr lang="en-US" altLang="ja-JP" dirty="0">
                <a:hlinkClick r:id="rId5"/>
              </a:rPr>
              <a:t>://cis.k.hosei.ac.jp/~jianhua/</a:t>
            </a:r>
            <a:endParaRPr lang="en-US" altLang="ja-JP" dirty="0"/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368" y="4861033"/>
            <a:ext cx="1465571" cy="1954094"/>
          </a:xfrm>
          <a:prstGeom prst="rect">
            <a:avLst/>
          </a:prstGeom>
        </p:spPr>
      </p:pic>
      <p:sp>
        <p:nvSpPr>
          <p:cNvPr id="20" name="正方形/長方形 19"/>
          <p:cNvSpPr/>
          <p:nvPr/>
        </p:nvSpPr>
        <p:spPr>
          <a:xfrm>
            <a:off x="8391897" y="810549"/>
            <a:ext cx="310341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Shuichi YUKITA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Cellular Automata Theory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Algorithmic Mathematics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Mathematical Visualization</a:t>
            </a: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832" y="659875"/>
            <a:ext cx="1373332" cy="1831109"/>
          </a:xfrm>
          <a:prstGeom prst="rect">
            <a:avLst/>
          </a:prstGeom>
        </p:spPr>
      </p:pic>
      <p:sp>
        <p:nvSpPr>
          <p:cNvPr id="22" name="正方形/長方形 21"/>
          <p:cNvSpPr/>
          <p:nvPr/>
        </p:nvSpPr>
        <p:spPr>
          <a:xfrm>
            <a:off x="8486900" y="3112789"/>
            <a:ext cx="30084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/>
              <a:t>Toru WAKAHARA</a:t>
            </a:r>
          </a:p>
          <a:p>
            <a:r>
              <a:rPr lang="en-US" altLang="ja-JP" dirty="0" smtClean="0"/>
              <a:t>Research </a:t>
            </a:r>
            <a:r>
              <a:rPr lang="en-US" altLang="ja-JP" dirty="0"/>
              <a:t>area: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Intelligent Image Processing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ja-JP" dirty="0"/>
              <a:t>Pattern Recognition</a:t>
            </a:r>
          </a:p>
        </p:txBody>
      </p:sp>
      <p:pic>
        <p:nvPicPr>
          <p:cNvPr id="24" name="図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155" y="2626627"/>
            <a:ext cx="1428750" cy="190500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155" y="4831558"/>
            <a:ext cx="1428750" cy="1905000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8073744" y="5010368"/>
            <a:ext cx="39208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b="1" dirty="0" smtClean="0"/>
              <a:t>Kaoru UCHIDA</a:t>
            </a:r>
            <a:endParaRPr lang="en-US" altLang="ja-JP" b="1" dirty="0"/>
          </a:p>
          <a:p>
            <a:r>
              <a:rPr lang="en-US" altLang="ja-JP" dirty="0"/>
              <a:t>Pattern recognition and its real-world </a:t>
            </a:r>
            <a:r>
              <a:rPr lang="en-US" altLang="ja-JP" dirty="0" smtClean="0"/>
              <a:t>applications, Biometrics</a:t>
            </a:r>
            <a:endParaRPr lang="en-US" altLang="ja-JP" dirty="0"/>
          </a:p>
          <a:p>
            <a:r>
              <a:rPr lang="en-US" altLang="ja-JP" dirty="0"/>
              <a:t>Business innovation through computer and information sciences</a:t>
            </a:r>
          </a:p>
          <a:p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6124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2594</TotalTime>
  <Words>431</Words>
  <Application>Microsoft Office PowerPoint</Application>
  <PresentationFormat>ワイド画面</PresentationFormat>
  <Paragraphs>134</Paragraphs>
  <Slides>5</Slides>
  <Notes>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2" baseType="lpstr">
      <vt:lpstr>ＭＳ Ｐゴシック</vt:lpstr>
      <vt:lpstr>Arial</vt:lpstr>
      <vt:lpstr>Browallia New</vt:lpstr>
      <vt:lpstr>Calibri</vt:lpstr>
      <vt:lpstr>Calibri Light</vt:lpstr>
      <vt:lpstr>Times New Roman</vt:lpstr>
      <vt:lpstr>Office ​​テーマ</vt:lpstr>
      <vt:lpstr>Graduate School of Computer and Information Sciences </vt:lpstr>
      <vt:lpstr>Professors and research areas (master’s and doctoral program) 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八名和夫</dc:creator>
  <cp:lastModifiedBy>Kaoru Uchida</cp:lastModifiedBy>
  <cp:revision>215</cp:revision>
  <cp:lastPrinted>2016-01-23T05:54:30Z</cp:lastPrinted>
  <dcterms:created xsi:type="dcterms:W3CDTF">2015-06-08T12:22:38Z</dcterms:created>
  <dcterms:modified xsi:type="dcterms:W3CDTF">2016-08-12T00:51:16Z</dcterms:modified>
</cp:coreProperties>
</file>