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69" r:id="rId3"/>
    <p:sldId id="257" r:id="rId4"/>
    <p:sldId id="316" r:id="rId5"/>
    <p:sldId id="258" r:id="rId6"/>
    <p:sldId id="259" r:id="rId7"/>
    <p:sldId id="280" r:id="rId8"/>
    <p:sldId id="281" r:id="rId9"/>
    <p:sldId id="273" r:id="rId10"/>
    <p:sldId id="261" r:id="rId11"/>
    <p:sldId id="322" r:id="rId12"/>
    <p:sldId id="323" r:id="rId13"/>
    <p:sldId id="325" r:id="rId14"/>
    <p:sldId id="262" r:id="rId15"/>
    <p:sldId id="284" r:id="rId16"/>
    <p:sldId id="327" r:id="rId17"/>
    <p:sldId id="320" r:id="rId18"/>
    <p:sldId id="263" r:id="rId19"/>
    <p:sldId id="268" r:id="rId20"/>
    <p:sldId id="326" r:id="rId21"/>
    <p:sldId id="331" r:id="rId22"/>
    <p:sldId id="330" r:id="rId23"/>
    <p:sldId id="329" r:id="rId24"/>
    <p:sldId id="328" r:id="rId25"/>
    <p:sldId id="332" r:id="rId26"/>
    <p:sldId id="334" r:id="rId27"/>
    <p:sldId id="333" r:id="rId28"/>
    <p:sldId id="300" r:id="rId29"/>
    <p:sldId id="297" r:id="rId30"/>
    <p:sldId id="301" r:id="rId31"/>
    <p:sldId id="277"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FFFFFF"/>
    <a:srgbClr val="FFCCFF"/>
    <a:srgbClr val="EAEAEA"/>
    <a:srgbClr val="B2B2B2"/>
    <a:srgbClr val="000000"/>
    <a:srgbClr val="CCCCFF"/>
    <a:srgbClr val="FDEA82"/>
    <a:srgbClr val="9E823B"/>
    <a:srgbClr val="9E8138"/>
    <a:srgbClr val="EFD68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80" autoAdjust="0"/>
    <p:restoredTop sz="84015" autoAdjust="0"/>
  </p:normalViewPr>
  <p:slideViewPr>
    <p:cSldViewPr snapToGrid="0" snapToObjects="1">
      <p:cViewPr varScale="1">
        <p:scale>
          <a:sx n="58" d="100"/>
          <a:sy n="58" d="100"/>
        </p:scale>
        <p:origin x="830" y="6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file:///C:\Users\lwu\Dropbox\A.I.R\Anis\UCInspire\Survey\UCInspire%20Feedback.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lwu\Dropbox\A.I.R\Anis\UCInspire\Survey\UCInspire%20Feedback.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baseline="0">
                <a:solidFill>
                  <a:schemeClr val="tx1"/>
                </a:solidFill>
                <a:latin typeface="+mn-lt"/>
                <a:ea typeface="+mn-ea"/>
                <a:cs typeface="+mn-cs"/>
              </a:defRPr>
            </a:pPr>
            <a:r>
              <a:rPr lang="en-US" sz="2200" dirty="0">
                <a:solidFill>
                  <a:schemeClr val="tx1"/>
                </a:solidFill>
              </a:rPr>
              <a:t>Necessary Skills for Graduate School (Scale from 1 to 5)</a:t>
            </a:r>
          </a:p>
        </c:rich>
      </c:tx>
      <c:layout>
        <c:manualLayout>
          <c:xMode val="edge"/>
          <c:yMode val="edge"/>
          <c:x val="0.14478231033291056"/>
          <c:y val="1.900672034016257E-2"/>
        </c:manualLayout>
      </c:layout>
      <c:overlay val="0"/>
      <c:spPr>
        <a:noFill/>
        <a:ln>
          <a:noFill/>
        </a:ln>
        <a:effectLst/>
      </c:spPr>
      <c:txPr>
        <a:bodyPr rot="0" spcFirstLastPara="1" vertOverflow="ellipsis" vert="horz" wrap="square" anchor="ctr" anchorCtr="1"/>
        <a:lstStyle/>
        <a:p>
          <a:pPr>
            <a:defRPr sz="2200" b="1" i="0" u="none" strike="noStrike" kern="120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Charts!$B$1</c:f>
              <c:strCache>
                <c:ptCount val="1"/>
                <c:pt idx="0">
                  <c:v>Beginning of Program</c:v>
                </c:pt>
              </c:strCache>
            </c:strRef>
          </c:tx>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anchor="ctr" anchorCtr="1"/>
              <a:lstStyle/>
              <a:p>
                <a:pPr>
                  <a:defRPr sz="1400" b="1"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Charts!$A$2:$A$6</c:f>
              <c:strCache>
                <c:ptCount val="5"/>
                <c:pt idx="0">
                  <c:v>Communication </c:v>
                </c:pt>
                <c:pt idx="1">
                  <c:v>Research</c:v>
                </c:pt>
                <c:pt idx="2">
                  <c:v>Creativity </c:v>
                </c:pt>
                <c:pt idx="3">
                  <c:v>Problem Solving</c:v>
                </c:pt>
                <c:pt idx="4">
                  <c:v>Analytical </c:v>
                </c:pt>
              </c:strCache>
            </c:strRef>
          </c:cat>
          <c:val>
            <c:numRef>
              <c:f>Charts!$B$2:$B$6</c:f>
              <c:numCache>
                <c:formatCode>0.00</c:formatCode>
                <c:ptCount val="5"/>
                <c:pt idx="0">
                  <c:v>3</c:v>
                </c:pt>
                <c:pt idx="1">
                  <c:v>3</c:v>
                </c:pt>
                <c:pt idx="2">
                  <c:v>2.7857142857142856</c:v>
                </c:pt>
                <c:pt idx="3">
                  <c:v>3.4285714285714284</c:v>
                </c:pt>
                <c:pt idx="4">
                  <c:v>3</c:v>
                </c:pt>
              </c:numCache>
            </c:numRef>
          </c:val>
        </c:ser>
        <c:ser>
          <c:idx val="1"/>
          <c:order val="1"/>
          <c:tx>
            <c:strRef>
              <c:f>Charts!$C$1</c:f>
              <c:strCache>
                <c:ptCount val="1"/>
                <c:pt idx="0">
                  <c:v>End of Program</c:v>
                </c:pt>
              </c:strCache>
            </c:strRef>
          </c:tx>
          <c:spPr>
            <a:solidFill>
              <a:schemeClr val="accent2">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anchor="ctr" anchorCtr="1"/>
              <a:lstStyle/>
              <a:p>
                <a:pPr>
                  <a:defRPr sz="1400" b="1" i="0" u="none" strike="noStrike" kern="1200" baseline="0">
                    <a:solidFill>
                      <a:schemeClr val="bg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Charts!$A$2:$A$6</c:f>
              <c:strCache>
                <c:ptCount val="5"/>
                <c:pt idx="0">
                  <c:v>Communication </c:v>
                </c:pt>
                <c:pt idx="1">
                  <c:v>Research</c:v>
                </c:pt>
                <c:pt idx="2">
                  <c:v>Creativity </c:v>
                </c:pt>
                <c:pt idx="3">
                  <c:v>Problem Solving</c:v>
                </c:pt>
                <c:pt idx="4">
                  <c:v>Analytical </c:v>
                </c:pt>
              </c:strCache>
            </c:strRef>
          </c:cat>
          <c:val>
            <c:numRef>
              <c:f>Charts!$C$2:$C$6</c:f>
              <c:numCache>
                <c:formatCode>0.00</c:formatCode>
                <c:ptCount val="5"/>
                <c:pt idx="0">
                  <c:v>3.8571428571428572</c:v>
                </c:pt>
                <c:pt idx="1">
                  <c:v>4.1428571428571432</c:v>
                </c:pt>
                <c:pt idx="2">
                  <c:v>3.7142857142857144</c:v>
                </c:pt>
                <c:pt idx="3">
                  <c:v>4.2142857142857144</c:v>
                </c:pt>
                <c:pt idx="4">
                  <c:v>4</c:v>
                </c:pt>
              </c:numCache>
            </c:numRef>
          </c:val>
        </c:ser>
        <c:dLbls>
          <c:dLblPos val="inEnd"/>
          <c:showLegendKey val="0"/>
          <c:showVal val="1"/>
          <c:showCatName val="0"/>
          <c:showSerName val="0"/>
          <c:showPercent val="0"/>
          <c:showBubbleSize val="0"/>
        </c:dLbls>
        <c:gapWidth val="65"/>
        <c:axId val="258823920"/>
        <c:axId val="258824480"/>
      </c:barChart>
      <c:catAx>
        <c:axId val="25882392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800" b="0" i="0" u="none" strike="noStrike" kern="1200" cap="all" baseline="0">
                <a:solidFill>
                  <a:schemeClr val="bg1"/>
                </a:solidFill>
                <a:latin typeface="+mn-lt"/>
                <a:ea typeface="+mn-ea"/>
                <a:cs typeface="+mn-cs"/>
              </a:defRPr>
            </a:pPr>
            <a:endParaRPr lang="en-US"/>
          </a:p>
        </c:txPr>
        <c:crossAx val="258824480"/>
        <c:crosses val="autoZero"/>
        <c:auto val="1"/>
        <c:lblAlgn val="ctr"/>
        <c:lblOffset val="100"/>
        <c:noMultiLvlLbl val="0"/>
      </c:catAx>
      <c:valAx>
        <c:axId val="25882448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0.00" sourceLinked="1"/>
        <c:majorTickMark val="none"/>
        <c:minorTickMark val="none"/>
        <c:tickLblPos val="nextTo"/>
        <c:crossAx val="258823920"/>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2000" b="0" i="0" u="none" strike="noStrike" kern="1200" baseline="0">
              <a:solidFill>
                <a:schemeClr val="tx1"/>
              </a:solidFill>
              <a:latin typeface="+mn-lt"/>
              <a:ea typeface="+mn-ea"/>
              <a:cs typeface="+mn-cs"/>
            </a:defRPr>
          </a:pPr>
          <a:endParaRPr lang="en-US"/>
        </a:p>
      </c:txPr>
    </c:legend>
    <c:plotVisOnly val="1"/>
    <c:dispBlanksAs val="gap"/>
    <c:showDLblsOverMax val="0"/>
  </c:chart>
  <c:spPr>
    <a:solidFill>
      <a:srgbClr val="EAEAEA">
        <a:alpha val="27059"/>
      </a:srgbClr>
    </a:solidFill>
    <a:ln w="9525" cap="flat" cmpd="sng" algn="ctr">
      <a:solidFill>
        <a:schemeClr val="dk1">
          <a:lumMod val="25000"/>
          <a:lumOff val="75000"/>
        </a:schemeClr>
      </a:solidFill>
      <a:round/>
    </a:ln>
    <a:effectLst/>
  </c:spPr>
  <c:txPr>
    <a:bodyPr/>
    <a:lstStyle/>
    <a:p>
      <a:pPr>
        <a:defRPr sz="1400">
          <a:solidFill>
            <a:schemeClr val="bg1"/>
          </a:solidFill>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1" i="0" u="none" strike="noStrike" kern="1200" baseline="0">
                <a:solidFill>
                  <a:schemeClr val="dk1">
                    <a:lumMod val="75000"/>
                    <a:lumOff val="25000"/>
                  </a:schemeClr>
                </a:solidFill>
                <a:latin typeface="+mn-lt"/>
                <a:ea typeface="+mn-ea"/>
                <a:cs typeface="+mn-cs"/>
              </a:defRPr>
            </a:pPr>
            <a:r>
              <a:rPr lang="en-US" sz="2400" dirty="0"/>
              <a:t>Overall </a:t>
            </a:r>
            <a:r>
              <a:rPr lang="en-US" sz="2400" dirty="0" smtClean="0"/>
              <a:t>Rating (On a Scale of 1-5)</a:t>
            </a:r>
            <a:endParaRPr lang="en-US" sz="2400" dirty="0"/>
          </a:p>
        </c:rich>
      </c:tx>
      <c:layout/>
      <c:overlay val="0"/>
      <c:spPr>
        <a:noFill/>
        <a:ln>
          <a:noFill/>
        </a:ln>
        <a:effectLst/>
      </c:spPr>
      <c:txPr>
        <a:bodyPr rot="0" spcFirstLastPara="1" vertOverflow="ellipsis" vert="horz" wrap="square" anchor="ctr" anchorCtr="1"/>
        <a:lstStyle/>
        <a:p>
          <a:pPr>
            <a:defRPr sz="2400" b="1" i="0" u="none" strike="noStrike" kern="1200" baseline="0">
              <a:solidFill>
                <a:schemeClr val="dk1">
                  <a:lumMod val="75000"/>
                  <a:lumOff val="2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alpha val="85000"/>
              </a:schemeClr>
            </a:solidFill>
            <a:ln w="9525" cap="flat" cmpd="sng" algn="ctr">
              <a:solidFill>
                <a:schemeClr val="lt1">
                  <a:alpha val="50000"/>
                </a:schemeClr>
              </a:solidFill>
              <a:round/>
            </a:ln>
            <a:effectLst/>
          </c:spPr>
          <c:invertIfNegative val="0"/>
          <c:dLbls>
            <c:spPr>
              <a:noFill/>
              <a:ln>
                <a:noFill/>
              </a:ln>
              <a:effectLst/>
            </c:spPr>
            <c:txPr>
              <a:bodyPr rot="0" spcFirstLastPara="1" vertOverflow="ellipsis" vert="horz" wrap="square" anchor="ctr" anchorCtr="1"/>
              <a:lstStyle/>
              <a:p>
                <a:pPr>
                  <a:defRPr sz="1800" b="1" i="0" u="none" strike="noStrike" kern="1200" baseline="0">
                    <a:solidFill>
                      <a:schemeClr val="lt1"/>
                    </a:solidFill>
                    <a:latin typeface="+mn-lt"/>
                    <a:ea typeface="+mn-ea"/>
                    <a:cs typeface="+mn-cs"/>
                  </a:defRPr>
                </a:pPr>
                <a:endParaRPr lang="en-US"/>
              </a:p>
            </c:txPr>
            <c:dLblPos val="in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Charts!$A$9:$A$12</c:f>
              <c:strCache>
                <c:ptCount val="4"/>
                <c:pt idx="0">
                  <c:v>Overall Experience </c:v>
                </c:pt>
                <c:pt idx="1">
                  <c:v>Cultural Experience / Activities</c:v>
                </c:pt>
                <c:pt idx="2">
                  <c:v>Research Experience </c:v>
                </c:pt>
                <c:pt idx="3">
                  <c:v>Will you recommend? </c:v>
                </c:pt>
              </c:strCache>
            </c:strRef>
          </c:cat>
          <c:val>
            <c:numRef>
              <c:f>Charts!$B$9:$B$12</c:f>
              <c:numCache>
                <c:formatCode>General</c:formatCode>
                <c:ptCount val="4"/>
                <c:pt idx="0">
                  <c:v>4.3899999999999997</c:v>
                </c:pt>
                <c:pt idx="1">
                  <c:v>4.07</c:v>
                </c:pt>
                <c:pt idx="2">
                  <c:v>4.21</c:v>
                </c:pt>
                <c:pt idx="3">
                  <c:v>4.62</c:v>
                </c:pt>
              </c:numCache>
            </c:numRef>
          </c:val>
        </c:ser>
        <c:dLbls>
          <c:dLblPos val="inEnd"/>
          <c:showLegendKey val="0"/>
          <c:showVal val="1"/>
          <c:showCatName val="0"/>
          <c:showSerName val="0"/>
          <c:showPercent val="0"/>
          <c:showBubbleSize val="0"/>
        </c:dLbls>
        <c:gapWidth val="65"/>
        <c:axId val="424341568"/>
        <c:axId val="424342688"/>
      </c:barChart>
      <c:catAx>
        <c:axId val="424341568"/>
        <c:scaling>
          <c:orientation val="minMax"/>
        </c:scaling>
        <c:delete val="0"/>
        <c:axPos val="b"/>
        <c:numFmt formatCode="General" sourceLinked="1"/>
        <c:majorTickMark val="out"/>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800" b="0" i="0" u="none" strike="noStrike" kern="1200" cap="all" baseline="0">
                <a:solidFill>
                  <a:schemeClr val="dk1">
                    <a:lumMod val="75000"/>
                    <a:lumOff val="25000"/>
                  </a:schemeClr>
                </a:solidFill>
                <a:latin typeface="+mn-lt"/>
                <a:ea typeface="+mn-ea"/>
                <a:cs typeface="+mn-cs"/>
              </a:defRPr>
            </a:pPr>
            <a:endParaRPr lang="en-US"/>
          </a:p>
        </c:txPr>
        <c:crossAx val="424342688"/>
        <c:crosses val="autoZero"/>
        <c:auto val="1"/>
        <c:lblAlgn val="ctr"/>
        <c:lblOffset val="100"/>
        <c:noMultiLvlLbl val="0"/>
      </c:catAx>
      <c:valAx>
        <c:axId val="424342688"/>
        <c:scaling>
          <c:orientation val="minMax"/>
          <c:min val="1"/>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424341568"/>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sz="180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05">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4ADB6AB-5E47-C147-B6F5-CBFBEA9ADD1C}" type="datetimeFigureOut">
              <a:rPr lang="en-US" smtClean="0"/>
              <a:t>12/11/2016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788D4F-E50E-3143-8E67-C41EB0328FC5}" type="slidenum">
              <a:rPr lang="en-US" smtClean="0"/>
              <a:t>‹#›</a:t>
            </a:fld>
            <a:endParaRPr lang="en-US"/>
          </a:p>
        </p:txBody>
      </p:sp>
    </p:spTree>
    <p:extLst>
      <p:ext uri="{BB962C8B-B14F-4D97-AF65-F5344CB8AC3E}">
        <p14:creationId xmlns:p14="http://schemas.microsoft.com/office/powerpoint/2010/main" val="2906848503"/>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a:t>
            </a:fld>
            <a:endParaRPr lang="en-US"/>
          </a:p>
        </p:txBody>
      </p:sp>
    </p:spTree>
    <p:extLst>
      <p:ext uri="{BB962C8B-B14F-4D97-AF65-F5344CB8AC3E}">
        <p14:creationId xmlns:p14="http://schemas.microsoft.com/office/powerpoint/2010/main" val="974451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a:t>
            </a:fld>
            <a:endParaRPr lang="en-US"/>
          </a:p>
        </p:txBody>
      </p:sp>
    </p:spTree>
    <p:extLst>
      <p:ext uri="{BB962C8B-B14F-4D97-AF65-F5344CB8AC3E}">
        <p14:creationId xmlns:p14="http://schemas.microsoft.com/office/powerpoint/2010/main" val="3492775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UCI is now ranked ninth among public universities nationwide by U.S. News &amp; World Report</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3</a:t>
            </a:fld>
            <a:endParaRPr lang="en-US"/>
          </a:p>
        </p:txBody>
      </p:sp>
    </p:spTree>
    <p:extLst>
      <p:ext uri="{BB962C8B-B14F-4D97-AF65-F5344CB8AC3E}">
        <p14:creationId xmlns:p14="http://schemas.microsoft.com/office/powerpoint/2010/main" val="34864989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UCI is now ranked ninth among public universities nationwide by U.S. News &amp; World Report</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4</a:t>
            </a:fld>
            <a:endParaRPr lang="en-US"/>
          </a:p>
        </p:txBody>
      </p:sp>
    </p:spTree>
    <p:extLst>
      <p:ext uri="{BB962C8B-B14F-4D97-AF65-F5344CB8AC3E}">
        <p14:creationId xmlns:p14="http://schemas.microsoft.com/office/powerpoint/2010/main" val="20543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Campus is first in Sierra magazine’s green schools ranking for second year in a row. There are over 11,000 solar panels on campus and a sophisticated trash management system. In fact, 80 percent of trash from campus does not make into landfills, which is great news for the environment. We also have zero emission hydrogen fueled shuttles and encourage students to ride their bikes</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5</a:t>
            </a:fld>
            <a:endParaRPr lang="en-US"/>
          </a:p>
        </p:txBody>
      </p:sp>
    </p:spTree>
    <p:extLst>
      <p:ext uri="{BB962C8B-B14F-4D97-AF65-F5344CB8AC3E}">
        <p14:creationId xmlns:p14="http://schemas.microsoft.com/office/powerpoint/2010/main" val="2789347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b="1" dirty="0" smtClean="0"/>
              <a:t>Three UCI researchers have won Nobel Prizes</a:t>
            </a:r>
            <a:r>
              <a:rPr lang="en-US" dirty="0" smtClean="0"/>
              <a:t>, F. Sherwood Rowland and Irwin Rose in chemistry, and Frederick </a:t>
            </a:r>
            <a:r>
              <a:rPr lang="en-US" dirty="0" err="1" smtClean="0"/>
              <a:t>Reines</a:t>
            </a:r>
            <a:r>
              <a:rPr lang="en-US" dirty="0" smtClean="0"/>
              <a:t> in physics. In 1995, professors F. Sherwood Rowland (chemistry) and Frederick </a:t>
            </a:r>
            <a:r>
              <a:rPr lang="en-US" dirty="0" err="1" smtClean="0"/>
              <a:t>Reines</a:t>
            </a:r>
            <a:r>
              <a:rPr lang="en-US" dirty="0" smtClean="0"/>
              <a:t> (physics) each received Nobel Prizes, making UC Irvine the first public university with faculty honored in two different fields in the same year.</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6</a:t>
            </a:fld>
            <a:endParaRPr lang="en-US"/>
          </a:p>
        </p:txBody>
      </p:sp>
    </p:spTree>
    <p:extLst>
      <p:ext uri="{BB962C8B-B14F-4D97-AF65-F5344CB8AC3E}">
        <p14:creationId xmlns:p14="http://schemas.microsoft.com/office/powerpoint/2010/main" val="1073023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Money Magazine named Irvine California's No.1 city in its "Best Places to Live" list, . One of America’s “Safest Cities” Federal data released showed that Irvine had recorded its lowest-ever per capita crime rate. That takes into account Part 1 crimes – a category comprised of violent crime and property crime</a:t>
            </a:r>
          </a:p>
          <a:p>
            <a:pPr marL="0" marR="0" indent="0" algn="l" defTabSz="457200" rtl="0" eaLnBrk="1" fontAlgn="auto" latinLnBrk="0" hangingPunct="1">
              <a:lnSpc>
                <a:spcPct val="100000"/>
              </a:lnSpc>
              <a:spcBef>
                <a:spcPts val="0"/>
              </a:spcBef>
              <a:spcAft>
                <a:spcPts val="0"/>
              </a:spcAft>
              <a:buClrTx/>
              <a:buSzTx/>
              <a:buFontTx/>
              <a:buNone/>
              <a:tabLst/>
              <a:defRPr/>
            </a:pPr>
            <a:endParaRPr lang="en-US" dirty="0" smtClean="0"/>
          </a:p>
        </p:txBody>
      </p:sp>
      <p:sp>
        <p:nvSpPr>
          <p:cNvPr id="4" name="Slide Number Placeholder 3"/>
          <p:cNvSpPr>
            <a:spLocks noGrp="1"/>
          </p:cNvSpPr>
          <p:nvPr>
            <p:ph type="sldNum" sz="quarter" idx="10"/>
          </p:nvPr>
        </p:nvSpPr>
        <p:spPr/>
        <p:txBody>
          <a:bodyPr/>
          <a:lstStyle/>
          <a:p>
            <a:fld id="{B2788D4F-E50E-3143-8E67-C41EB0328FC5}" type="slidenum">
              <a:rPr lang="en-US" smtClean="0"/>
              <a:t>7</a:t>
            </a:fld>
            <a:endParaRPr lang="en-US"/>
          </a:p>
        </p:txBody>
      </p:sp>
    </p:spTree>
    <p:extLst>
      <p:ext uri="{BB962C8B-B14F-4D97-AF65-F5344CB8AC3E}">
        <p14:creationId xmlns:p14="http://schemas.microsoft.com/office/powerpoint/2010/main" val="23746706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“Best College for Beach Lovers,” Money Magazine.</a:t>
            </a:r>
          </a:p>
        </p:txBody>
      </p:sp>
      <p:sp>
        <p:nvSpPr>
          <p:cNvPr id="4" name="Slide Number Placeholder 3"/>
          <p:cNvSpPr>
            <a:spLocks noGrp="1"/>
          </p:cNvSpPr>
          <p:nvPr>
            <p:ph type="sldNum" sz="quarter" idx="10"/>
          </p:nvPr>
        </p:nvSpPr>
        <p:spPr/>
        <p:txBody>
          <a:bodyPr/>
          <a:lstStyle/>
          <a:p>
            <a:fld id="{B2788D4F-E50E-3143-8E67-C41EB0328FC5}" type="slidenum">
              <a:rPr lang="en-US" smtClean="0"/>
              <a:t>8</a:t>
            </a:fld>
            <a:endParaRPr lang="en-US"/>
          </a:p>
        </p:txBody>
      </p:sp>
    </p:spTree>
    <p:extLst>
      <p:ext uri="{BB962C8B-B14F-4D97-AF65-F5344CB8AC3E}">
        <p14:creationId xmlns:p14="http://schemas.microsoft.com/office/powerpoint/2010/main" val="23746706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Everyone knows the anteaters of UC</a:t>
            </a:r>
            <a:r>
              <a:rPr lang="en-US" baseline="0" dirty="0" smtClean="0"/>
              <a:t> Irvine. Even President Barack Obama learned how to make the anteater hand sign. When he spoke at UCI’s commencement ceremony in 2014– the same as every UCI </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9</a:t>
            </a:fld>
            <a:endParaRPr lang="en-US"/>
          </a:p>
        </p:txBody>
      </p:sp>
    </p:spTree>
    <p:extLst>
      <p:ext uri="{BB962C8B-B14F-4D97-AF65-F5344CB8AC3E}">
        <p14:creationId xmlns:p14="http://schemas.microsoft.com/office/powerpoint/2010/main" val="35550635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err="1" smtClean="0"/>
              <a:t>Samueli</a:t>
            </a:r>
            <a:r>
              <a:rPr lang="en-US" dirty="0" smtClean="0"/>
              <a:t> School of Engineering, ranks very high at  #21 for public university graduate program</a:t>
            </a:r>
            <a:r>
              <a:rPr lang="en-US" baseline="0" dirty="0" smtClean="0"/>
              <a:t> by</a:t>
            </a:r>
            <a:r>
              <a:rPr lang="en-US" dirty="0" smtClean="0"/>
              <a:t> U.S. News &amp; World Report</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10</a:t>
            </a:fld>
            <a:endParaRPr lang="en-US"/>
          </a:p>
        </p:txBody>
      </p:sp>
    </p:spTree>
    <p:extLst>
      <p:ext uri="{BB962C8B-B14F-4D97-AF65-F5344CB8AC3E}">
        <p14:creationId xmlns:p14="http://schemas.microsoft.com/office/powerpoint/2010/main" val="33057310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11</a:t>
            </a:fld>
            <a:endParaRPr lang="en-US"/>
          </a:p>
        </p:txBody>
      </p:sp>
    </p:spTree>
    <p:extLst>
      <p:ext uri="{BB962C8B-B14F-4D97-AF65-F5344CB8AC3E}">
        <p14:creationId xmlns:p14="http://schemas.microsoft.com/office/powerpoint/2010/main" val="3374872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rial"/>
              <a:cs typeface="Arial"/>
            </a:endParaRPr>
          </a:p>
        </p:txBody>
      </p:sp>
      <p:sp>
        <p:nvSpPr>
          <p:cNvPr id="4" name="Slide Number Placeholder 3"/>
          <p:cNvSpPr>
            <a:spLocks noGrp="1"/>
          </p:cNvSpPr>
          <p:nvPr>
            <p:ph type="sldNum" sz="quarter" idx="10"/>
          </p:nvPr>
        </p:nvSpPr>
        <p:spPr/>
        <p:txBody>
          <a:bodyPr/>
          <a:lstStyle/>
          <a:p>
            <a:fld id="{B2788D4F-E50E-3143-8E67-C41EB0328FC5}" type="slidenum">
              <a:rPr lang="en-US" smtClean="0"/>
              <a:t>12</a:t>
            </a:fld>
            <a:endParaRPr lang="en-US"/>
          </a:p>
        </p:txBody>
      </p:sp>
    </p:spTree>
    <p:extLst>
      <p:ext uri="{BB962C8B-B14F-4D97-AF65-F5344CB8AC3E}">
        <p14:creationId xmlns:p14="http://schemas.microsoft.com/office/powerpoint/2010/main" val="28035982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13</a:t>
            </a:fld>
            <a:endParaRPr lang="en-US"/>
          </a:p>
        </p:txBody>
      </p:sp>
    </p:spTree>
    <p:extLst>
      <p:ext uri="{BB962C8B-B14F-4D97-AF65-F5344CB8AC3E}">
        <p14:creationId xmlns:p14="http://schemas.microsoft.com/office/powerpoint/2010/main" val="1008755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t>
            </a:r>
            <a:r>
              <a:rPr lang="en-US" dirty="0" err="1" smtClean="0"/>
              <a:t>Samueli</a:t>
            </a:r>
            <a:r>
              <a:rPr lang="en-US" dirty="0" smtClean="0"/>
              <a:t> School of Engineering has a total of 128 faculty.</a:t>
            </a:r>
          </a:p>
          <a:p>
            <a:r>
              <a:rPr lang="en-US" dirty="0" smtClean="0"/>
              <a:t> Faculty members are scholars and leaders in their disciplines and have achieved worldwide honors and recognition for their pioneering research and dedicated teaching. Nearly a third are fellows in professional societies. The school has 17 endowed chairs, four Distinguished Professors and three Chancellor’s Professors.</a:t>
            </a:r>
          </a:p>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14</a:t>
            </a:fld>
            <a:endParaRPr lang="en-US"/>
          </a:p>
        </p:txBody>
      </p:sp>
    </p:spTree>
    <p:extLst>
      <p:ext uri="{BB962C8B-B14F-4D97-AF65-F5344CB8AC3E}">
        <p14:creationId xmlns:p14="http://schemas.microsoft.com/office/powerpoint/2010/main" val="17767940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12 </a:t>
            </a:r>
            <a:r>
              <a:rPr lang="en-US" dirty="0" err="1" smtClean="0"/>
              <a:t>Samueli</a:t>
            </a:r>
            <a:r>
              <a:rPr lang="en-US" dirty="0" smtClean="0"/>
              <a:t> School</a:t>
            </a:r>
            <a:r>
              <a:rPr lang="en-US" baseline="0" dirty="0" smtClean="0"/>
              <a:t> of Engineering faculty members </a:t>
            </a:r>
            <a:r>
              <a:rPr lang="en-US" dirty="0" smtClean="0"/>
              <a:t>are members of the National Academy of Engineering.</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15</a:t>
            </a:fld>
            <a:endParaRPr lang="en-US"/>
          </a:p>
        </p:txBody>
      </p:sp>
    </p:spTree>
    <p:extLst>
      <p:ext uri="{BB962C8B-B14F-4D97-AF65-F5344CB8AC3E}">
        <p14:creationId xmlns:p14="http://schemas.microsoft.com/office/powerpoint/2010/main" val="1776794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16</a:t>
            </a:fld>
            <a:endParaRPr lang="en-US"/>
          </a:p>
        </p:txBody>
      </p:sp>
    </p:spTree>
    <p:extLst>
      <p:ext uri="{BB962C8B-B14F-4D97-AF65-F5344CB8AC3E}">
        <p14:creationId xmlns:p14="http://schemas.microsoft.com/office/powerpoint/2010/main" val="35688903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17</a:t>
            </a:fld>
            <a:endParaRPr lang="en-US"/>
          </a:p>
        </p:txBody>
      </p:sp>
    </p:spTree>
    <p:extLst>
      <p:ext uri="{BB962C8B-B14F-4D97-AF65-F5344CB8AC3E}">
        <p14:creationId xmlns:p14="http://schemas.microsoft.com/office/powerpoint/2010/main" val="32446617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100 percent of engineering seniors participate in student design projects</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18</a:t>
            </a:fld>
            <a:endParaRPr lang="en-US"/>
          </a:p>
        </p:txBody>
      </p:sp>
    </p:spTree>
    <p:extLst>
      <p:ext uri="{BB962C8B-B14F-4D97-AF65-F5344CB8AC3E}">
        <p14:creationId xmlns:p14="http://schemas.microsoft.com/office/powerpoint/2010/main" val="30052143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Corporate Partners – how to corporate</a:t>
            </a:r>
            <a:r>
              <a:rPr lang="en-US" baseline="0" dirty="0" smtClean="0"/>
              <a:t> projects affect </a:t>
            </a:r>
            <a:r>
              <a:rPr lang="en-US" baseline="0" dirty="0" err="1" smtClean="0"/>
              <a:t>Samueli</a:t>
            </a:r>
            <a:r>
              <a:rPr lang="en-US" baseline="0" dirty="0" smtClean="0"/>
              <a:t> school?  Many company around, convenient for seeking internships</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19</a:t>
            </a:fld>
            <a:endParaRPr lang="en-US"/>
          </a:p>
        </p:txBody>
      </p:sp>
    </p:spTree>
    <p:extLst>
      <p:ext uri="{BB962C8B-B14F-4D97-AF65-F5344CB8AC3E}">
        <p14:creationId xmlns:p14="http://schemas.microsoft.com/office/powerpoint/2010/main" val="7050977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20</a:t>
            </a:fld>
            <a:endParaRPr lang="en-US"/>
          </a:p>
        </p:txBody>
      </p:sp>
    </p:spTree>
    <p:extLst>
      <p:ext uri="{BB962C8B-B14F-4D97-AF65-F5344CB8AC3E}">
        <p14:creationId xmlns:p14="http://schemas.microsoft.com/office/powerpoint/2010/main" val="25737254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21</a:t>
            </a:fld>
            <a:endParaRPr lang="en-US"/>
          </a:p>
        </p:txBody>
      </p:sp>
    </p:spTree>
    <p:extLst>
      <p:ext uri="{BB962C8B-B14F-4D97-AF65-F5344CB8AC3E}">
        <p14:creationId xmlns:p14="http://schemas.microsoft.com/office/powerpoint/2010/main" val="923945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the Qualifications needed to attend the 3+2 engineering program at UCI</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22</a:t>
            </a:fld>
            <a:endParaRPr lang="en-US"/>
          </a:p>
        </p:txBody>
      </p:sp>
    </p:spTree>
    <p:extLst>
      <p:ext uri="{BB962C8B-B14F-4D97-AF65-F5344CB8AC3E}">
        <p14:creationId xmlns:p14="http://schemas.microsoft.com/office/powerpoint/2010/main" val="19797272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Estimated</a:t>
            </a:r>
            <a:r>
              <a:rPr lang="en-US" baseline="0" dirty="0" smtClean="0"/>
              <a:t> cost for tuition and living expenses</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23</a:t>
            </a:fld>
            <a:endParaRPr lang="en-US"/>
          </a:p>
        </p:txBody>
      </p:sp>
    </p:spTree>
    <p:extLst>
      <p:ext uri="{BB962C8B-B14F-4D97-AF65-F5344CB8AC3E}">
        <p14:creationId xmlns:p14="http://schemas.microsoft.com/office/powerpoint/2010/main" val="36856664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Timeline for apply to </a:t>
            </a:r>
            <a:r>
              <a:rPr lang="en-US" dirty="0" err="1" smtClean="0"/>
              <a:t>UCIrvine</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24</a:t>
            </a:fld>
            <a:endParaRPr lang="en-US"/>
          </a:p>
        </p:txBody>
      </p:sp>
    </p:spTree>
    <p:extLst>
      <p:ext uri="{BB962C8B-B14F-4D97-AF65-F5344CB8AC3E}">
        <p14:creationId xmlns:p14="http://schemas.microsoft.com/office/powerpoint/2010/main" val="12586703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Timeline for apply to </a:t>
            </a:r>
            <a:r>
              <a:rPr lang="en-US" dirty="0" err="1" smtClean="0"/>
              <a:t>UCIrvine</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25</a:t>
            </a:fld>
            <a:endParaRPr lang="en-US"/>
          </a:p>
        </p:txBody>
      </p:sp>
    </p:spTree>
    <p:extLst>
      <p:ext uri="{BB962C8B-B14F-4D97-AF65-F5344CB8AC3E}">
        <p14:creationId xmlns:p14="http://schemas.microsoft.com/office/powerpoint/2010/main" val="30361277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Timeline for apply to </a:t>
            </a:r>
            <a:r>
              <a:rPr lang="en-US" dirty="0" err="1" smtClean="0"/>
              <a:t>UCIrvine</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26</a:t>
            </a:fld>
            <a:endParaRPr lang="en-US"/>
          </a:p>
        </p:txBody>
      </p:sp>
    </p:spTree>
    <p:extLst>
      <p:ext uri="{BB962C8B-B14F-4D97-AF65-F5344CB8AC3E}">
        <p14:creationId xmlns:p14="http://schemas.microsoft.com/office/powerpoint/2010/main" val="303943517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heart of UC Irvine is a park. Because the campus is shaped like a circle around the park, it’s pretty hard to get completely lost. This is handy on the first day of classes.</a:t>
            </a:r>
          </a:p>
          <a:p>
            <a:r>
              <a:rPr lang="en-US" dirty="0" smtClean="0"/>
              <a:t>Aside from being an makeshift compass, Aldrich Park is a fun and relaxing place for students to hang out on campus. Students do homework, eat lunch, play sports, and even nap there.</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27</a:t>
            </a:fld>
            <a:endParaRPr lang="en-US"/>
          </a:p>
        </p:txBody>
      </p:sp>
    </p:spTree>
    <p:extLst>
      <p:ext uri="{BB962C8B-B14F-4D97-AF65-F5344CB8AC3E}">
        <p14:creationId xmlns:p14="http://schemas.microsoft.com/office/powerpoint/2010/main" val="6781743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The air is clean,</a:t>
            </a:r>
            <a:r>
              <a:rPr lang="en-US" baseline="0" dirty="0" smtClean="0"/>
              <a:t> and </a:t>
            </a:r>
            <a:r>
              <a:rPr lang="en-US" dirty="0" smtClean="0"/>
              <a:t>278 is the number of sunny days in Orange County</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28</a:t>
            </a:fld>
            <a:endParaRPr lang="en-US"/>
          </a:p>
        </p:txBody>
      </p:sp>
    </p:spTree>
    <p:extLst>
      <p:ext uri="{BB962C8B-B14F-4D97-AF65-F5344CB8AC3E}">
        <p14:creationId xmlns:p14="http://schemas.microsoft.com/office/powerpoint/2010/main" val="300521432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Orange County</a:t>
            </a:r>
            <a:r>
              <a:rPr lang="en-US" baseline="0" dirty="0" smtClean="0"/>
              <a:t> has the best Chinese food in the United States</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29</a:t>
            </a:fld>
            <a:endParaRPr lang="en-US"/>
          </a:p>
        </p:txBody>
      </p:sp>
    </p:spTree>
    <p:extLst>
      <p:ext uri="{BB962C8B-B14F-4D97-AF65-F5344CB8AC3E}">
        <p14:creationId xmlns:p14="http://schemas.microsoft.com/office/powerpoint/2010/main" val="104216679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Visit </a:t>
            </a:r>
            <a:r>
              <a:rPr lang="en-US" dirty="0" err="1" smtClean="0"/>
              <a:t>UCIrvineEngineering</a:t>
            </a:r>
            <a:r>
              <a:rPr lang="en-US" dirty="0" smtClean="0"/>
              <a:t> on </a:t>
            </a:r>
            <a:r>
              <a:rPr lang="en-US" dirty="0" err="1" smtClean="0"/>
              <a:t>weibo</a:t>
            </a:r>
            <a:r>
              <a:rPr lang="en-US" dirty="0" smtClean="0"/>
              <a:t> </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30</a:t>
            </a:fld>
            <a:endParaRPr lang="en-US"/>
          </a:p>
        </p:txBody>
      </p:sp>
    </p:spTree>
    <p:extLst>
      <p:ext uri="{BB962C8B-B14F-4D97-AF65-F5344CB8AC3E}">
        <p14:creationId xmlns:p14="http://schemas.microsoft.com/office/powerpoint/2010/main" val="19185963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should be available as</a:t>
            </a:r>
            <a:r>
              <a:rPr lang="en-US" baseline="0" dirty="0" smtClean="0"/>
              <a:t> part of the handout packet</a:t>
            </a:r>
            <a:endParaRPr lang="en-US" dirty="0"/>
          </a:p>
        </p:txBody>
      </p:sp>
      <p:sp>
        <p:nvSpPr>
          <p:cNvPr id="4" name="Slide Number Placeholder 3"/>
          <p:cNvSpPr>
            <a:spLocks noGrp="1"/>
          </p:cNvSpPr>
          <p:nvPr>
            <p:ph type="sldNum" sz="quarter" idx="10"/>
          </p:nvPr>
        </p:nvSpPr>
        <p:spPr/>
        <p:txBody>
          <a:bodyPr/>
          <a:lstStyle/>
          <a:p>
            <a:fld id="{B2788D4F-E50E-3143-8E67-C41EB0328FC5}" type="slidenum">
              <a:rPr lang="en-US" smtClean="0"/>
              <a:t>31</a:t>
            </a:fld>
            <a:endParaRPr lang="en-US"/>
          </a:p>
        </p:txBody>
      </p:sp>
    </p:spTree>
    <p:extLst>
      <p:ext uri="{BB962C8B-B14F-4D97-AF65-F5344CB8AC3E}">
        <p14:creationId xmlns:p14="http://schemas.microsoft.com/office/powerpoint/2010/main" val="2691956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8E49219-E9D3-244A-9EF7-3C48D906E3DD}" type="datetimeFigureOut">
              <a:rPr lang="en-US" smtClean="0"/>
              <a:t>12/11/2016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848796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9219-E9D3-244A-9EF7-3C48D906E3DD}" type="datetimeFigureOut">
              <a:rPr lang="en-US" smtClean="0"/>
              <a:t>12/11/2016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3018287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E49219-E9D3-244A-9EF7-3C48D906E3DD}" type="datetimeFigureOut">
              <a:rPr lang="en-US" smtClean="0"/>
              <a:t>12/11/2016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33293760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8E49219-E9D3-244A-9EF7-3C48D906E3DD}" type="datetimeFigureOut">
              <a:rPr lang="en-US" smtClean="0"/>
              <a:t>12/11/2016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3021724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8E49219-E9D3-244A-9EF7-3C48D906E3DD}" type="datetimeFigureOut">
              <a:rPr lang="en-US" smtClean="0"/>
              <a:t>12/11/2016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24575250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8E49219-E9D3-244A-9EF7-3C48D906E3DD}" type="datetimeFigureOut">
              <a:rPr lang="en-US" smtClean="0"/>
              <a:t>12/11/2016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2647335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E49219-E9D3-244A-9EF7-3C48D906E3DD}" type="datetimeFigureOut">
              <a:rPr lang="en-US" smtClean="0"/>
              <a:t>12/11/2016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1085942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9219-E9D3-244A-9EF7-3C48D906E3DD}" type="datetimeFigureOut">
              <a:rPr lang="en-US" smtClean="0"/>
              <a:t>12/11/2016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2792326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E49219-E9D3-244A-9EF7-3C48D906E3DD}" type="datetimeFigureOut">
              <a:rPr lang="en-US" smtClean="0"/>
              <a:t>12/11/2016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35111024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9219-E9D3-244A-9EF7-3C48D906E3DD}" type="datetimeFigureOut">
              <a:rPr lang="en-US" smtClean="0"/>
              <a:t>12/11/2016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9191143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E49219-E9D3-244A-9EF7-3C48D906E3DD}" type="datetimeFigureOut">
              <a:rPr lang="en-US" smtClean="0"/>
              <a:t>12/11/2016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C88AA3-1A6D-BB4D-9AD6-10F0CAB5799D}" type="slidenum">
              <a:rPr lang="en-US" smtClean="0"/>
              <a:t>‹#›</a:t>
            </a:fld>
            <a:endParaRPr lang="en-US"/>
          </a:p>
        </p:txBody>
      </p:sp>
    </p:spTree>
    <p:extLst>
      <p:ext uri="{BB962C8B-B14F-4D97-AF65-F5344CB8AC3E}">
        <p14:creationId xmlns:p14="http://schemas.microsoft.com/office/powerpoint/2010/main" val="3741996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E49219-E9D3-244A-9EF7-3C48D906E3DD}" type="datetimeFigureOut">
              <a:rPr lang="en-US" smtClean="0"/>
              <a:t>12/11/2016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C88AA3-1A6D-BB4D-9AD6-10F0CAB5799D}" type="slidenum">
              <a:rPr lang="en-US" smtClean="0"/>
              <a:t>‹#›</a:t>
            </a:fld>
            <a:endParaRPr lang="en-US"/>
          </a:p>
        </p:txBody>
      </p:sp>
    </p:spTree>
    <p:extLst>
      <p:ext uri="{BB962C8B-B14F-4D97-AF65-F5344CB8AC3E}">
        <p14:creationId xmlns:p14="http://schemas.microsoft.com/office/powerpoint/2010/main" val="33633971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image" Target="../media/image4.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jp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4.jpeg"/><Relationship Id="rId7"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15.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25.jp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8.jpeg"/><Relationship Id="rId7" Type="http://schemas.openxmlformats.org/officeDocument/2006/relationships/image" Target="../media/image30.jpeg"/><Relationship Id="rId12" Type="http://schemas.openxmlformats.org/officeDocument/2006/relationships/image" Target="../media/image35.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jpg"/><Relationship Id="rId11" Type="http://schemas.openxmlformats.org/officeDocument/2006/relationships/image" Target="../media/image34.png"/><Relationship Id="rId5" Type="http://schemas.openxmlformats.org/officeDocument/2006/relationships/image" Target="../media/image2.png"/><Relationship Id="rId10" Type="http://schemas.openxmlformats.org/officeDocument/2006/relationships/image" Target="../media/image33.jpeg"/><Relationship Id="rId4" Type="http://schemas.openxmlformats.org/officeDocument/2006/relationships/image" Target="../media/image29.jpeg"/><Relationship Id="rId9" Type="http://schemas.openxmlformats.org/officeDocument/2006/relationships/image" Target="../media/image32.jpeg"/></Relationships>
</file>

<file path=ppt/slides/_rels/slide17.xml.rels><?xml version="1.0" encoding="UTF-8" standalone="yes"?>
<Relationships xmlns="http://schemas.openxmlformats.org/package/2006/relationships"><Relationship Id="rId3" Type="http://schemas.openxmlformats.org/officeDocument/2006/relationships/hyperlink" Target="The%20Other%20Guys%202016%20Quadcopter%20of%20the%20Century.mp4" TargetMode="External"/><Relationship Id="rId7" Type="http://schemas.openxmlformats.org/officeDocument/2006/relationships/image" Target="../media/image3.jp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25.jpg"/><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7"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image" Target="../media/image25.jpg"/><Relationship Id="rId4" Type="http://schemas.openxmlformats.org/officeDocument/2006/relationships/image" Target="../media/image38.jpeg"/></Relationships>
</file>

<file path=ppt/slides/_rels/slide19.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39.jpeg"/><Relationship Id="rId7" Type="http://schemas.openxmlformats.org/officeDocument/2006/relationships/image" Target="../media/image43.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jpg"/><Relationship Id="rId4" Type="http://schemas.openxmlformats.org/officeDocument/2006/relationships/image" Target="../media/image40.jpg"/><Relationship Id="rId9" Type="http://schemas.openxmlformats.org/officeDocument/2006/relationships/image" Target="../media/image3.jp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21.jp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23.jpeg"/></Relationships>
</file>

<file path=ppt/slides/_rels/slide2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21.jpg"/><Relationship Id="rId5" Type="http://schemas.openxmlformats.org/officeDocument/2006/relationships/image" Target="../media/image3.jp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21.jpg"/><Relationship Id="rId4" Type="http://schemas.openxmlformats.org/officeDocument/2006/relationships/image" Target="../media/image3.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hart" Target="../charts/chart1.xml"/><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21.jpg"/><Relationship Id="rId4" Type="http://schemas.openxmlformats.org/officeDocument/2006/relationships/image" Target="../media/image3.jpg"/></Relationships>
</file>

<file path=ppt/slides/_rels/slide2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chart" Target="../charts/chart2.xml"/><Relationship Id="rId5" Type="http://schemas.openxmlformats.org/officeDocument/2006/relationships/image" Target="../media/image3.jp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image" Target="../media/image25.jpg"/></Relationships>
</file>

<file path=ppt/slides/_rels/slide2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3.jp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hyperlink" Target="mailto:jclarue@uci.edu" TargetMode="External"/><Relationship Id="rId7" Type="http://schemas.openxmlformats.org/officeDocument/2006/relationships/image" Target="../media/image53.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52.png"/><Relationship Id="rId5" Type="http://schemas.openxmlformats.org/officeDocument/2006/relationships/image" Target="../media/image6.jpg"/><Relationship Id="rId4" Type="http://schemas.openxmlformats.org/officeDocument/2006/relationships/hyperlink" Target="mailto:lwu@uci.edu" TargetMode="External"/><Relationship Id="rId9"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ampus with ocean.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072"/>
            <a:ext cx="9155240" cy="6465932"/>
          </a:xfrm>
          <a:prstGeom prst="rect">
            <a:avLst/>
          </a:prstGeom>
        </p:spPr>
      </p:pic>
      <p:sp>
        <p:nvSpPr>
          <p:cNvPr id="4" name="TextBox 3"/>
          <p:cNvSpPr txBox="1"/>
          <p:nvPr/>
        </p:nvSpPr>
        <p:spPr>
          <a:xfrm>
            <a:off x="486980" y="269931"/>
            <a:ext cx="8101371" cy="1329595"/>
          </a:xfrm>
          <a:prstGeom prst="rect">
            <a:avLst/>
          </a:prstGeom>
          <a:noFill/>
          <a:ln>
            <a:noFill/>
          </a:ln>
        </p:spPr>
        <p:txBody>
          <a:bodyPr wrap="square" lIns="0" tIns="0" rIns="0" bIns="0" rtlCol="0">
            <a:spAutoFit/>
          </a:bodyPr>
          <a:lstStyle/>
          <a:p>
            <a:pPr algn="ctr">
              <a:lnSpc>
                <a:spcPct val="80000"/>
              </a:lnSpc>
            </a:pPr>
            <a:r>
              <a:rPr lang="en-US" sz="5400" dirty="0" smtClean="0">
                <a:solidFill>
                  <a:srgbClr val="FFFF00"/>
                </a:solidFill>
                <a:latin typeface="Century"/>
                <a:cs typeface="Century"/>
              </a:rPr>
              <a:t>The Henry </a:t>
            </a:r>
            <a:r>
              <a:rPr lang="en-US" sz="5400" dirty="0" err="1" smtClean="0">
                <a:solidFill>
                  <a:srgbClr val="FFFF00"/>
                </a:solidFill>
                <a:latin typeface="Century"/>
                <a:cs typeface="Century"/>
              </a:rPr>
              <a:t>Samueli</a:t>
            </a:r>
            <a:r>
              <a:rPr lang="en-US" sz="5400" dirty="0" smtClean="0">
                <a:solidFill>
                  <a:srgbClr val="FFFF00"/>
                </a:solidFill>
                <a:latin typeface="Century"/>
                <a:cs typeface="Century"/>
              </a:rPr>
              <a:t> School of Engineering</a:t>
            </a:r>
            <a:endParaRPr lang="en-US" sz="5400" dirty="0">
              <a:solidFill>
                <a:srgbClr val="FFFF00"/>
              </a:solidFill>
              <a:latin typeface="Century"/>
              <a:cs typeface="Century"/>
            </a:endParaRPr>
          </a:p>
        </p:txBody>
      </p:sp>
      <p:grpSp>
        <p:nvGrpSpPr>
          <p:cNvPr id="3" name="Group 2"/>
          <p:cNvGrpSpPr/>
          <p:nvPr/>
        </p:nvGrpSpPr>
        <p:grpSpPr>
          <a:xfrm>
            <a:off x="1690" y="6461860"/>
            <a:ext cx="9153549" cy="396140"/>
            <a:chOff x="1690" y="6461860"/>
            <a:chExt cx="9153549" cy="396140"/>
          </a:xfrm>
        </p:grpSpPr>
        <p:sp>
          <p:nvSpPr>
            <p:cNvPr id="8" name="Rectangle 7"/>
            <p:cNvSpPr/>
            <p:nvPr/>
          </p:nvSpPr>
          <p:spPr>
            <a:xfrm>
              <a:off x="1690" y="6461860"/>
              <a:ext cx="9144000" cy="396140"/>
            </a:xfrm>
            <a:prstGeom prst="rect">
              <a:avLst/>
            </a:prstGeom>
            <a:solidFill>
              <a:schemeClr val="accent1">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690" y="6469572"/>
              <a:ext cx="9153549" cy="369332"/>
            </a:xfrm>
            <a:prstGeom prst="rect">
              <a:avLst/>
            </a:prstGeom>
          </p:spPr>
          <p:txBody>
            <a:bodyPr wrap="square">
              <a:spAutoFit/>
            </a:bodyPr>
            <a:lstStyle/>
            <a:p>
              <a:pPr algn="ctr"/>
              <a:r>
                <a:rPr lang="en-US" dirty="0">
                  <a:solidFill>
                    <a:schemeClr val="bg1"/>
                  </a:solidFill>
                  <a:latin typeface="Century"/>
                  <a:cs typeface="Century"/>
                </a:rPr>
                <a:t>University of California, Irvine </a:t>
              </a:r>
              <a:endParaRPr lang="en-US" dirty="0">
                <a:latin typeface="Century"/>
                <a:cs typeface="Century"/>
              </a:endParaRPr>
            </a:p>
          </p:txBody>
        </p:sp>
      </p:grpSp>
      <p:sp>
        <p:nvSpPr>
          <p:cNvPr id="5" name="TextBox 4"/>
          <p:cNvSpPr txBox="1"/>
          <p:nvPr/>
        </p:nvSpPr>
        <p:spPr>
          <a:xfrm>
            <a:off x="918791" y="1670746"/>
            <a:ext cx="7669560" cy="646331"/>
          </a:xfrm>
          <a:prstGeom prst="rect">
            <a:avLst/>
          </a:prstGeom>
          <a:noFill/>
        </p:spPr>
        <p:txBody>
          <a:bodyPr wrap="square" rtlCol="0">
            <a:spAutoFit/>
          </a:bodyPr>
          <a:lstStyle/>
          <a:p>
            <a:pPr algn="ctr"/>
            <a:r>
              <a:rPr lang="en-US" sz="3600" dirty="0" smtClean="0">
                <a:solidFill>
                  <a:schemeClr val="bg1"/>
                </a:solidFill>
                <a:latin typeface="Arial"/>
                <a:cs typeface="Arial"/>
              </a:rPr>
              <a:t>UNIVERSITY OF CALIFORNIA</a:t>
            </a:r>
            <a:endParaRPr lang="en-US" sz="3600" dirty="0">
              <a:solidFill>
                <a:schemeClr val="bg1"/>
              </a:solidFill>
              <a:latin typeface="Arial"/>
              <a:cs typeface="Arial"/>
            </a:endParaRPr>
          </a:p>
        </p:txBody>
      </p:sp>
      <p:grpSp>
        <p:nvGrpSpPr>
          <p:cNvPr id="9" name="Group 8"/>
          <p:cNvGrpSpPr/>
          <p:nvPr/>
        </p:nvGrpSpPr>
        <p:grpSpPr>
          <a:xfrm>
            <a:off x="1690" y="6461860"/>
            <a:ext cx="9144000" cy="396140"/>
            <a:chOff x="1690" y="6461860"/>
            <a:chExt cx="9144000" cy="396140"/>
          </a:xfrm>
        </p:grpSpPr>
        <p:sp>
          <p:nvSpPr>
            <p:cNvPr id="10" name="Rectangle 9"/>
            <p:cNvSpPr/>
            <p:nvPr/>
          </p:nvSpPr>
          <p:spPr>
            <a:xfrm>
              <a:off x="1690" y="6461860"/>
              <a:ext cx="9144000" cy="396140"/>
            </a:xfrm>
            <a:prstGeom prst="rect">
              <a:avLst/>
            </a:prstGeom>
            <a:solidFill>
              <a:schemeClr val="accent1">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1691" y="6469572"/>
              <a:ext cx="8993668" cy="369332"/>
            </a:xfrm>
            <a:prstGeom prst="rect">
              <a:avLst/>
            </a:prstGeom>
          </p:spPr>
          <p:txBody>
            <a:bodyPr wrap="square">
              <a:spAutoFit/>
            </a:bodyPr>
            <a:lstStyle/>
            <a:p>
              <a:pPr algn="r"/>
              <a:r>
                <a:rPr lang="en-US" dirty="0">
                  <a:solidFill>
                    <a:schemeClr val="bg1"/>
                  </a:solidFill>
                  <a:latin typeface="Century"/>
                  <a:cs typeface="Century"/>
                </a:rPr>
                <a:t>University of California, </a:t>
              </a:r>
              <a:r>
                <a:rPr lang="en-US" dirty="0" smtClean="0">
                  <a:solidFill>
                    <a:schemeClr val="bg1"/>
                  </a:solidFill>
                  <a:latin typeface="Century"/>
                  <a:cs typeface="Century"/>
                </a:rPr>
                <a:t>Irvine</a:t>
              </a:r>
              <a:endParaRPr lang="en-US" dirty="0">
                <a:latin typeface="Century"/>
                <a:cs typeface="Century"/>
              </a:endParaRPr>
            </a:p>
          </p:txBody>
        </p:sp>
      </p:grpSp>
      <p:sp>
        <p:nvSpPr>
          <p:cNvPr id="12" name="TextBox 11"/>
          <p:cNvSpPr txBox="1"/>
          <p:nvPr/>
        </p:nvSpPr>
        <p:spPr>
          <a:xfrm>
            <a:off x="343780" y="6473954"/>
            <a:ext cx="3694840" cy="369332"/>
          </a:xfrm>
          <a:prstGeom prst="rect">
            <a:avLst/>
          </a:prstGeom>
          <a:noFill/>
        </p:spPr>
        <p:txBody>
          <a:bodyPr wrap="square" rtlCol="0">
            <a:spAutoFit/>
          </a:bodyPr>
          <a:lstStyle/>
          <a:p>
            <a:r>
              <a:rPr lang="en-US" b="1" dirty="0" smtClean="0">
                <a:solidFill>
                  <a:srgbClr val="B68F42"/>
                </a:solidFill>
                <a:latin typeface="Arial Black"/>
                <a:cs typeface="Arial Black"/>
              </a:rPr>
              <a:t>3+2 </a:t>
            </a:r>
            <a:r>
              <a:rPr lang="en-US" dirty="0" smtClean="0">
                <a:solidFill>
                  <a:srgbClr val="B68F42"/>
                </a:solidFill>
                <a:latin typeface="Arial"/>
                <a:cs typeface="Arial"/>
              </a:rPr>
              <a:t>ENGINEERING PROGRAM</a:t>
            </a:r>
            <a:endParaRPr lang="en-US" dirty="0">
              <a:solidFill>
                <a:srgbClr val="B68F42"/>
              </a:solidFill>
              <a:latin typeface="Arial"/>
              <a:cs typeface="Arial"/>
            </a:endParaRPr>
          </a:p>
        </p:txBody>
      </p:sp>
      <p:grpSp>
        <p:nvGrpSpPr>
          <p:cNvPr id="17" name="Group 16"/>
          <p:cNvGrpSpPr/>
          <p:nvPr/>
        </p:nvGrpSpPr>
        <p:grpSpPr>
          <a:xfrm>
            <a:off x="1691" y="6086959"/>
            <a:ext cx="9144000" cy="771041"/>
            <a:chOff x="1691" y="6086959"/>
            <a:chExt cx="9144000" cy="771041"/>
          </a:xfrm>
        </p:grpSpPr>
        <p:pic>
          <p:nvPicPr>
            <p:cNvPr id="13" name="Picture 12"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5" name="Rectangle 14"/>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9" name="TextBox 18"/>
          <p:cNvSpPr txBox="1"/>
          <p:nvPr/>
        </p:nvSpPr>
        <p:spPr>
          <a:xfrm>
            <a:off x="918791" y="3698329"/>
            <a:ext cx="7669560" cy="1569660"/>
          </a:xfrm>
          <a:prstGeom prst="rect">
            <a:avLst/>
          </a:prstGeom>
          <a:noFill/>
        </p:spPr>
        <p:txBody>
          <a:bodyPr wrap="square" rtlCol="0">
            <a:spAutoFit/>
          </a:bodyPr>
          <a:lstStyle/>
          <a:p>
            <a:pPr algn="ctr"/>
            <a:r>
              <a:rPr lang="en-US" sz="3200" b="1" dirty="0" smtClean="0">
                <a:solidFill>
                  <a:schemeClr val="bg1"/>
                </a:solidFill>
                <a:effectLst>
                  <a:outerShdw blurRad="38100" dist="38100" dir="2700000" algn="tl">
                    <a:srgbClr val="000000">
                      <a:alpha val="43137"/>
                    </a:srgbClr>
                  </a:outerShdw>
                </a:effectLst>
                <a:latin typeface="Arial"/>
                <a:cs typeface="Arial"/>
              </a:rPr>
              <a:t>International Student Program</a:t>
            </a:r>
          </a:p>
          <a:p>
            <a:pPr algn="ctr"/>
            <a:r>
              <a:rPr lang="en-US" sz="3200" b="1" dirty="0" smtClean="0">
                <a:solidFill>
                  <a:schemeClr val="bg1"/>
                </a:solidFill>
                <a:effectLst>
                  <a:outerShdw blurRad="38100" dist="38100" dir="2700000" algn="tl">
                    <a:srgbClr val="000000">
                      <a:alpha val="43137"/>
                    </a:srgbClr>
                  </a:outerShdw>
                </a:effectLst>
                <a:latin typeface="Arial"/>
                <a:cs typeface="Arial"/>
              </a:rPr>
              <a:t>Immersive Research Experience </a:t>
            </a:r>
          </a:p>
          <a:p>
            <a:pPr algn="ctr"/>
            <a:r>
              <a:rPr lang="en-US" sz="3200" dirty="0" smtClean="0">
                <a:solidFill>
                  <a:schemeClr val="bg1"/>
                </a:solidFill>
                <a:effectLst>
                  <a:outerShdw blurRad="38100" dist="38100" dir="2700000" algn="tl">
                    <a:srgbClr val="000000">
                      <a:alpha val="43137"/>
                    </a:srgbClr>
                  </a:outerShdw>
                </a:effectLst>
                <a:latin typeface="Arial"/>
                <a:cs typeface="Arial"/>
              </a:rPr>
              <a:t>(</a:t>
            </a:r>
            <a:r>
              <a:rPr lang="en-US" sz="3200" b="1" dirty="0" err="1" smtClean="0">
                <a:solidFill>
                  <a:schemeClr val="bg1"/>
                </a:solidFill>
                <a:effectLst>
                  <a:outerShdw blurRad="38100" dist="38100" dir="2700000" algn="tl">
                    <a:srgbClr val="000000">
                      <a:alpha val="43137"/>
                    </a:srgbClr>
                  </a:outerShdw>
                </a:effectLst>
                <a:latin typeface="Arial"/>
                <a:cs typeface="Arial"/>
              </a:rPr>
              <a:t>UCInspire</a:t>
            </a:r>
            <a:r>
              <a:rPr lang="en-US" sz="3200" dirty="0" smtClean="0">
                <a:solidFill>
                  <a:schemeClr val="bg1"/>
                </a:solidFill>
                <a:effectLst>
                  <a:outerShdw blurRad="38100" dist="38100" dir="2700000" algn="tl">
                    <a:srgbClr val="000000">
                      <a:alpha val="43137"/>
                    </a:srgbClr>
                  </a:outerShdw>
                </a:effectLst>
                <a:latin typeface="Arial"/>
                <a:cs typeface="Arial"/>
              </a:rPr>
              <a:t>)</a:t>
            </a:r>
          </a:p>
        </p:txBody>
      </p:sp>
    </p:spTree>
    <p:extLst>
      <p:ext uri="{BB962C8B-B14F-4D97-AF65-F5344CB8AC3E}">
        <p14:creationId xmlns:p14="http://schemas.microsoft.com/office/powerpoint/2010/main" val="7070644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1690" y="0"/>
            <a:ext cx="9144000" cy="6858000"/>
          </a:xfrm>
          <a:prstGeom prst="rect">
            <a:avLst/>
          </a:prstGeom>
          <a:solidFill>
            <a:schemeClr val="accent1">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5" name="Group 24"/>
          <p:cNvGrpSpPr/>
          <p:nvPr/>
        </p:nvGrpSpPr>
        <p:grpSpPr>
          <a:xfrm>
            <a:off x="1945679" y="253902"/>
            <a:ext cx="5815584" cy="5815584"/>
            <a:chOff x="1945679" y="253902"/>
            <a:chExt cx="5815584" cy="5815584"/>
          </a:xfrm>
        </p:grpSpPr>
        <p:pic>
          <p:nvPicPr>
            <p:cNvPr id="8" name="Picture 7" descr="ART-Globemap-california.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949285" y="255705"/>
              <a:ext cx="5811978" cy="5811978"/>
            </a:xfrm>
            <a:prstGeom prst="rect">
              <a:avLst/>
            </a:prstGeom>
          </p:spPr>
        </p:pic>
        <p:sp>
          <p:nvSpPr>
            <p:cNvPr id="15" name="Oval 14"/>
            <p:cNvSpPr/>
            <p:nvPr/>
          </p:nvSpPr>
          <p:spPr>
            <a:xfrm>
              <a:off x="3918375" y="3255903"/>
              <a:ext cx="202650" cy="202650"/>
            </a:xfrm>
            <a:prstGeom prst="ellipse">
              <a:avLst/>
            </a:prstGeom>
            <a:noFill/>
            <a:ln w="28575" cmpd="sng">
              <a:solidFill>
                <a:srgbClr val="FDEA8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p:nvPr/>
          </p:nvSpPr>
          <p:spPr>
            <a:xfrm>
              <a:off x="1945679" y="253902"/>
              <a:ext cx="5815584" cy="5815584"/>
            </a:xfrm>
            <a:prstGeom prst="ellipse">
              <a:avLst/>
            </a:prstGeom>
            <a:noFill/>
            <a:ln w="38100" cmpd="sng">
              <a:solidFill>
                <a:schemeClr val="accent1">
                  <a:lumMod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0" name="Right Triangle 19"/>
          <p:cNvSpPr/>
          <p:nvPr/>
        </p:nvSpPr>
        <p:spPr>
          <a:xfrm rot="19732399">
            <a:off x="2971810" y="3035130"/>
            <a:ext cx="766005" cy="599917"/>
          </a:xfrm>
          <a:prstGeom prst="rtTriangle">
            <a:avLst/>
          </a:prstGeom>
          <a:blipFill rotWithShape="1">
            <a:blip r:embed="rId4" cstate="screen">
              <a:extLst>
                <a:ext uri="{28A0092B-C50C-407E-A947-70E740481C1C}">
                  <a14:useLocalDpi xmlns:a14="http://schemas.microsoft.com/office/drawing/2010/main"/>
                </a:ext>
              </a:extLst>
            </a:blip>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p:nvPr/>
        </p:nvSpPr>
        <p:spPr>
          <a:xfrm>
            <a:off x="280025" y="1930880"/>
            <a:ext cx="3201897" cy="3201897"/>
          </a:xfrm>
          <a:prstGeom prst="ellipse">
            <a:avLst/>
          </a:prstGeom>
          <a:blipFill rotWithShape="1">
            <a:blip r:embed="rId5"/>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9" name="Picture 18" descr="ART-circleUCI.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343780" y="1998430"/>
            <a:ext cx="3073400" cy="3073400"/>
          </a:xfrm>
          <a:prstGeom prst="rect">
            <a:avLst/>
          </a:prstGeom>
        </p:spPr>
      </p:pic>
      <p:sp>
        <p:nvSpPr>
          <p:cNvPr id="21" name="TextBox 20"/>
          <p:cNvSpPr txBox="1"/>
          <p:nvPr/>
        </p:nvSpPr>
        <p:spPr>
          <a:xfrm>
            <a:off x="407622" y="5140317"/>
            <a:ext cx="6021635" cy="834416"/>
          </a:xfrm>
          <a:prstGeom prst="rect">
            <a:avLst/>
          </a:prstGeom>
          <a:noFill/>
        </p:spPr>
        <p:txBody>
          <a:bodyPr wrap="square" lIns="0" tIns="0" rIns="0" bIns="0" rtlCol="0">
            <a:spAutoFit/>
          </a:bodyPr>
          <a:lstStyle/>
          <a:p>
            <a:pPr>
              <a:lnSpc>
                <a:spcPts val="3200"/>
              </a:lnSpc>
            </a:pPr>
            <a:r>
              <a:rPr lang="en-US" sz="3200" b="1" dirty="0" smtClean="0">
                <a:solidFill>
                  <a:schemeClr val="bg1"/>
                </a:solidFill>
                <a:effectLst>
                  <a:outerShdw blurRad="63500" dist="63500" dir="2520000" algn="tr" rotWithShape="0">
                    <a:prstClr val="black">
                      <a:alpha val="45000"/>
                    </a:prstClr>
                  </a:outerShdw>
                </a:effectLst>
                <a:latin typeface="Century"/>
                <a:cs typeface="Century"/>
              </a:rPr>
              <a:t>Southern</a:t>
            </a:r>
          </a:p>
          <a:p>
            <a:pPr>
              <a:lnSpc>
                <a:spcPts val="3200"/>
              </a:lnSpc>
            </a:pPr>
            <a:r>
              <a:rPr lang="en-US" sz="3200" b="1" dirty="0" smtClean="0">
                <a:solidFill>
                  <a:schemeClr val="bg1"/>
                </a:solidFill>
                <a:effectLst>
                  <a:outerShdw blurRad="63500" dist="63500" dir="2520000" algn="tr" rotWithShape="0">
                    <a:prstClr val="black">
                      <a:alpha val="45000"/>
                    </a:prstClr>
                  </a:outerShdw>
                </a:effectLst>
                <a:latin typeface="Century"/>
                <a:cs typeface="Century"/>
              </a:rPr>
              <a:t>California</a:t>
            </a:r>
          </a:p>
        </p:txBody>
      </p:sp>
      <p:grpSp>
        <p:nvGrpSpPr>
          <p:cNvPr id="16" name="Group 15"/>
          <p:cNvGrpSpPr/>
          <p:nvPr/>
        </p:nvGrpSpPr>
        <p:grpSpPr>
          <a:xfrm>
            <a:off x="1691" y="6086959"/>
            <a:ext cx="9144000" cy="771041"/>
            <a:chOff x="1691" y="6086959"/>
            <a:chExt cx="9144000" cy="771041"/>
          </a:xfrm>
        </p:grpSpPr>
        <p:pic>
          <p:nvPicPr>
            <p:cNvPr id="17" name="Picture 16" descr="samueli-header.png"/>
            <p:cNvPicPr>
              <a:picLocks noChangeAspect="1"/>
            </p:cNvPicPr>
            <p:nvPr/>
          </p:nvPicPr>
          <p:blipFill rotWithShape="1">
            <a:blip r:embed="rId7"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8" name="Rectangle 17"/>
            <p:cNvSpPr/>
            <p:nvPr/>
          </p:nvSpPr>
          <p:spPr>
            <a:xfrm>
              <a:off x="1691" y="6086959"/>
              <a:ext cx="9142309" cy="54040"/>
            </a:xfrm>
            <a:prstGeom prst="rect">
              <a:avLst/>
            </a:prstGeom>
            <a:blipFill rotWithShape="1">
              <a:blip r:embed="rId8"/>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7148460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_usnews.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61653" y="66341"/>
            <a:ext cx="5230068" cy="6073627"/>
          </a:xfrm>
          <a:prstGeom prst="rect">
            <a:avLst/>
          </a:prstGeom>
        </p:spPr>
      </p:pic>
      <p:pic>
        <p:nvPicPr>
          <p:cNvPr id="20" name="Picture 19" descr="ART_goldfoilseal.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0990" y="1626486"/>
            <a:ext cx="2564855" cy="2564855"/>
          </a:xfrm>
          <a:prstGeom prst="rect">
            <a:avLst/>
          </a:prstGeom>
          <a:effectLst>
            <a:outerShdw blurRad="63500" dist="63500" dir="2700000" algn="tl" rotWithShape="0">
              <a:srgbClr val="000000">
                <a:alpha val="45000"/>
              </a:srgbClr>
            </a:outerShdw>
          </a:effectLst>
        </p:spPr>
      </p:pic>
      <p:sp>
        <p:nvSpPr>
          <p:cNvPr id="6" name="TextBox 5"/>
          <p:cNvSpPr txBox="1"/>
          <p:nvPr/>
        </p:nvSpPr>
        <p:spPr>
          <a:xfrm>
            <a:off x="276541" y="4470853"/>
            <a:ext cx="4215946" cy="1569660"/>
          </a:xfrm>
          <a:prstGeom prst="rect">
            <a:avLst/>
          </a:prstGeom>
          <a:noFill/>
        </p:spPr>
        <p:txBody>
          <a:bodyPr wrap="square" rtlCol="0">
            <a:spAutoFit/>
          </a:bodyPr>
          <a:lstStyle/>
          <a:p>
            <a:r>
              <a:rPr lang="en-US" sz="3200" b="1" dirty="0" smtClean="0">
                <a:solidFill>
                  <a:schemeClr val="tx2">
                    <a:lumMod val="75000"/>
                  </a:schemeClr>
                </a:solidFill>
                <a:latin typeface="Century"/>
                <a:cs typeface="Century"/>
              </a:rPr>
              <a:t>Among </a:t>
            </a:r>
            <a:r>
              <a:rPr lang="en-US" sz="3200" b="1" dirty="0">
                <a:solidFill>
                  <a:schemeClr val="tx2">
                    <a:lumMod val="75000"/>
                  </a:schemeClr>
                </a:solidFill>
                <a:latin typeface="Century"/>
                <a:cs typeface="Century"/>
              </a:rPr>
              <a:t>the </a:t>
            </a:r>
            <a:endParaRPr lang="en-US" sz="3200" b="1" dirty="0" smtClean="0">
              <a:solidFill>
                <a:schemeClr val="tx2">
                  <a:lumMod val="75000"/>
                </a:schemeClr>
              </a:solidFill>
              <a:latin typeface="Century"/>
              <a:cs typeface="Century"/>
            </a:endParaRPr>
          </a:p>
          <a:p>
            <a:r>
              <a:rPr lang="en-US" sz="3200" b="1" dirty="0" smtClean="0">
                <a:solidFill>
                  <a:schemeClr val="tx2">
                    <a:lumMod val="75000"/>
                  </a:schemeClr>
                </a:solidFill>
                <a:latin typeface="Century"/>
                <a:cs typeface="Century"/>
              </a:rPr>
              <a:t>nation’s best </a:t>
            </a:r>
          </a:p>
          <a:p>
            <a:r>
              <a:rPr lang="en-US" sz="3200" b="1" dirty="0" smtClean="0">
                <a:solidFill>
                  <a:schemeClr val="tx2">
                    <a:lumMod val="75000"/>
                  </a:schemeClr>
                </a:solidFill>
                <a:latin typeface="Century"/>
                <a:cs typeface="Century"/>
              </a:rPr>
              <a:t>PUBLIC universities</a:t>
            </a:r>
          </a:p>
        </p:txBody>
      </p:sp>
      <p:grpSp>
        <p:nvGrpSpPr>
          <p:cNvPr id="21" name="Group 20"/>
          <p:cNvGrpSpPr/>
          <p:nvPr/>
        </p:nvGrpSpPr>
        <p:grpSpPr>
          <a:xfrm>
            <a:off x="841162" y="1691521"/>
            <a:ext cx="1513593" cy="2308324"/>
            <a:chOff x="679018" y="1529401"/>
            <a:chExt cx="1513593" cy="2308324"/>
          </a:xfrm>
        </p:grpSpPr>
        <p:sp>
          <p:nvSpPr>
            <p:cNvPr id="5" name="TextBox 4"/>
            <p:cNvSpPr txBox="1"/>
            <p:nvPr/>
          </p:nvSpPr>
          <p:spPr>
            <a:xfrm>
              <a:off x="1105287" y="1529401"/>
              <a:ext cx="1087324" cy="2308324"/>
            </a:xfrm>
            <a:prstGeom prst="rect">
              <a:avLst/>
            </a:prstGeom>
            <a:noFill/>
            <a:effectLst>
              <a:innerShdw blurRad="63500" dist="50800" dir="16200000">
                <a:prstClr val="black">
                  <a:alpha val="50000"/>
                </a:prstClr>
              </a:innerShdw>
            </a:effectLst>
          </p:spPr>
          <p:txBody>
            <a:bodyPr wrap="square" rtlCol="0">
              <a:spAutoFit/>
            </a:bodyPr>
            <a:lstStyle/>
            <a:p>
              <a:r>
                <a:rPr lang="en-US" sz="144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9</a:t>
              </a:r>
              <a:endParaRPr lang="en-US" sz="144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17" name="TextBox 16"/>
            <p:cNvSpPr txBox="1"/>
            <p:nvPr/>
          </p:nvSpPr>
          <p:spPr>
            <a:xfrm>
              <a:off x="679018" y="1903995"/>
              <a:ext cx="1087324" cy="1323439"/>
            </a:xfrm>
            <a:prstGeom prst="rect">
              <a:avLst/>
            </a:prstGeom>
            <a:noFill/>
            <a:effectLst>
              <a:innerShdw blurRad="63500" dist="50800" dir="16200000">
                <a:prstClr val="black">
                  <a:alpha val="50000"/>
                </a:prstClr>
              </a:innerShdw>
            </a:effectLst>
          </p:spPr>
          <p:txBody>
            <a:bodyPr wrap="square" rtlCol="0">
              <a:spAutoFit/>
            </a:bodyPr>
            <a:lstStyle/>
            <a:p>
              <a:r>
                <a:rPr lang="en-US" sz="8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a:t>
              </a:r>
              <a:endParaRPr lang="en-US" sz="8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grpSp>
      <p:grpSp>
        <p:nvGrpSpPr>
          <p:cNvPr id="24" name="Group 23"/>
          <p:cNvGrpSpPr/>
          <p:nvPr/>
        </p:nvGrpSpPr>
        <p:grpSpPr>
          <a:xfrm>
            <a:off x="1691" y="6086959"/>
            <a:ext cx="9144000" cy="771041"/>
            <a:chOff x="1691" y="6086959"/>
            <a:chExt cx="9144000" cy="771041"/>
          </a:xfrm>
        </p:grpSpPr>
        <p:pic>
          <p:nvPicPr>
            <p:cNvPr id="25" name="Picture 24"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26" name="Rectangle 25"/>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245296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_usnews.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61653" y="66341"/>
            <a:ext cx="5230068" cy="6073627"/>
          </a:xfrm>
          <a:prstGeom prst="rect">
            <a:avLst/>
          </a:prstGeom>
        </p:spPr>
      </p:pic>
      <p:pic>
        <p:nvPicPr>
          <p:cNvPr id="20" name="Picture 19" descr="ART_goldfoilseal.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0990" y="1626486"/>
            <a:ext cx="2564855" cy="2564855"/>
          </a:xfrm>
          <a:prstGeom prst="rect">
            <a:avLst/>
          </a:prstGeom>
          <a:effectLst>
            <a:outerShdw blurRad="63500" dist="63500" dir="2700000" algn="tl" rotWithShape="0">
              <a:srgbClr val="000000">
                <a:alpha val="45000"/>
              </a:srgbClr>
            </a:outerShdw>
          </a:effectLst>
        </p:spPr>
      </p:pic>
      <p:sp>
        <p:nvSpPr>
          <p:cNvPr id="6" name="TextBox 5"/>
          <p:cNvSpPr txBox="1"/>
          <p:nvPr/>
        </p:nvSpPr>
        <p:spPr>
          <a:xfrm>
            <a:off x="276541" y="4470853"/>
            <a:ext cx="3694840" cy="1569660"/>
          </a:xfrm>
          <a:prstGeom prst="rect">
            <a:avLst/>
          </a:prstGeom>
          <a:noFill/>
        </p:spPr>
        <p:txBody>
          <a:bodyPr wrap="square" rtlCol="0">
            <a:spAutoFit/>
          </a:bodyPr>
          <a:lstStyle/>
          <a:p>
            <a:r>
              <a:rPr lang="en-US" sz="3200" b="1" dirty="0" smtClean="0">
                <a:solidFill>
                  <a:schemeClr val="tx2">
                    <a:lumMod val="75000"/>
                  </a:schemeClr>
                </a:solidFill>
                <a:latin typeface="Century"/>
                <a:cs typeface="Century"/>
              </a:rPr>
              <a:t>Among </a:t>
            </a:r>
            <a:r>
              <a:rPr lang="en-US" sz="3200" b="1" dirty="0">
                <a:solidFill>
                  <a:schemeClr val="tx2">
                    <a:lumMod val="75000"/>
                  </a:schemeClr>
                </a:solidFill>
                <a:latin typeface="Century"/>
                <a:cs typeface="Century"/>
              </a:rPr>
              <a:t>the </a:t>
            </a:r>
            <a:endParaRPr lang="en-US" sz="3200" b="1" dirty="0" smtClean="0">
              <a:solidFill>
                <a:schemeClr val="tx2">
                  <a:lumMod val="75000"/>
                </a:schemeClr>
              </a:solidFill>
              <a:latin typeface="Century"/>
              <a:cs typeface="Century"/>
            </a:endParaRPr>
          </a:p>
          <a:p>
            <a:r>
              <a:rPr lang="en-US" sz="3200" b="1" dirty="0" smtClean="0">
                <a:solidFill>
                  <a:schemeClr val="tx2">
                    <a:lumMod val="75000"/>
                  </a:schemeClr>
                </a:solidFill>
                <a:latin typeface="Century"/>
                <a:cs typeface="Century"/>
              </a:rPr>
              <a:t>nation’s best </a:t>
            </a:r>
          </a:p>
          <a:p>
            <a:r>
              <a:rPr lang="en-US" sz="3200" b="1" dirty="0" smtClean="0">
                <a:solidFill>
                  <a:schemeClr val="tx2">
                    <a:lumMod val="75000"/>
                  </a:schemeClr>
                </a:solidFill>
                <a:latin typeface="Century"/>
                <a:cs typeface="Century"/>
              </a:rPr>
              <a:t>universities</a:t>
            </a:r>
          </a:p>
        </p:txBody>
      </p:sp>
      <p:grpSp>
        <p:nvGrpSpPr>
          <p:cNvPr id="21" name="Group 20"/>
          <p:cNvGrpSpPr/>
          <p:nvPr/>
        </p:nvGrpSpPr>
        <p:grpSpPr>
          <a:xfrm>
            <a:off x="744348" y="1939417"/>
            <a:ext cx="2661669" cy="1938992"/>
            <a:chOff x="582204" y="1777297"/>
            <a:chExt cx="2661669" cy="1938992"/>
          </a:xfrm>
        </p:grpSpPr>
        <p:sp>
          <p:nvSpPr>
            <p:cNvPr id="5" name="TextBox 4"/>
            <p:cNvSpPr txBox="1"/>
            <p:nvPr/>
          </p:nvSpPr>
          <p:spPr>
            <a:xfrm>
              <a:off x="946468" y="1777297"/>
              <a:ext cx="2297405" cy="1938992"/>
            </a:xfrm>
            <a:prstGeom prst="rect">
              <a:avLst/>
            </a:prstGeom>
            <a:noFill/>
            <a:effectLst>
              <a:innerShdw blurRad="63500" dist="50800" dir="16200000">
                <a:prstClr val="black">
                  <a:alpha val="50000"/>
                </a:prstClr>
              </a:innerShdw>
            </a:effectLst>
          </p:spPr>
          <p:txBody>
            <a:bodyPr wrap="square" rtlCol="0">
              <a:spAutoFit/>
            </a:bodyPr>
            <a:lstStyle/>
            <a:p>
              <a:r>
                <a:rPr lang="en-US" sz="12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39</a:t>
              </a:r>
              <a:endParaRPr lang="en-US" sz="12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17" name="TextBox 16"/>
            <p:cNvSpPr txBox="1"/>
            <p:nvPr/>
          </p:nvSpPr>
          <p:spPr>
            <a:xfrm>
              <a:off x="582204" y="2027353"/>
              <a:ext cx="1087324" cy="1323439"/>
            </a:xfrm>
            <a:prstGeom prst="rect">
              <a:avLst/>
            </a:prstGeom>
            <a:noFill/>
            <a:effectLst>
              <a:innerShdw blurRad="63500" dist="50800" dir="16200000">
                <a:prstClr val="black">
                  <a:alpha val="50000"/>
                </a:prstClr>
              </a:innerShdw>
            </a:effectLst>
          </p:spPr>
          <p:txBody>
            <a:bodyPr wrap="square" rtlCol="0">
              <a:spAutoFit/>
            </a:bodyPr>
            <a:lstStyle/>
            <a:p>
              <a:r>
                <a:rPr lang="en-US" sz="8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a:t>
              </a:r>
              <a:endParaRPr lang="en-US" sz="8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grpSp>
      <p:grpSp>
        <p:nvGrpSpPr>
          <p:cNvPr id="24" name="Group 23"/>
          <p:cNvGrpSpPr/>
          <p:nvPr/>
        </p:nvGrpSpPr>
        <p:grpSpPr>
          <a:xfrm>
            <a:off x="1691" y="6086959"/>
            <a:ext cx="9144000" cy="771041"/>
            <a:chOff x="1691" y="6086959"/>
            <a:chExt cx="9144000" cy="771041"/>
          </a:xfrm>
        </p:grpSpPr>
        <p:pic>
          <p:nvPicPr>
            <p:cNvPr id="25" name="Picture 24"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26" name="Rectangle 25"/>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065209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ART_goldfoilseal.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0990" y="1626486"/>
            <a:ext cx="2564855" cy="2564855"/>
          </a:xfrm>
          <a:prstGeom prst="rect">
            <a:avLst/>
          </a:prstGeom>
          <a:effectLst>
            <a:outerShdw blurRad="63500" dist="63500" dir="2700000" algn="tl" rotWithShape="0">
              <a:srgbClr val="000000">
                <a:alpha val="45000"/>
              </a:srgbClr>
            </a:outerShdw>
          </a:effectLst>
        </p:spPr>
      </p:pic>
      <p:grpSp>
        <p:nvGrpSpPr>
          <p:cNvPr id="2" name="Group 1"/>
          <p:cNvGrpSpPr/>
          <p:nvPr/>
        </p:nvGrpSpPr>
        <p:grpSpPr>
          <a:xfrm>
            <a:off x="773602" y="1732051"/>
            <a:ext cx="1513593" cy="2308324"/>
            <a:chOff x="692530" y="1515891"/>
            <a:chExt cx="1513593" cy="2308324"/>
          </a:xfrm>
        </p:grpSpPr>
        <p:sp>
          <p:nvSpPr>
            <p:cNvPr id="8" name="TextBox 7"/>
            <p:cNvSpPr txBox="1"/>
            <p:nvPr/>
          </p:nvSpPr>
          <p:spPr>
            <a:xfrm>
              <a:off x="1118799" y="1515891"/>
              <a:ext cx="1087324" cy="2308324"/>
            </a:xfrm>
            <a:prstGeom prst="rect">
              <a:avLst/>
            </a:prstGeom>
            <a:noFill/>
            <a:effectLst>
              <a:innerShdw blurRad="63500" dist="50800" dir="16200000">
                <a:prstClr val="black">
                  <a:alpha val="50000"/>
                </a:prstClr>
              </a:innerShdw>
            </a:effectLst>
          </p:spPr>
          <p:txBody>
            <a:bodyPr wrap="square" rtlCol="0">
              <a:spAutoFit/>
            </a:bodyPr>
            <a:lstStyle/>
            <a:p>
              <a:r>
                <a:rPr lang="en-US" sz="144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1</a:t>
              </a:r>
              <a:endParaRPr lang="en-US" sz="144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9" name="TextBox 8"/>
            <p:cNvSpPr txBox="1"/>
            <p:nvPr/>
          </p:nvSpPr>
          <p:spPr>
            <a:xfrm>
              <a:off x="692530" y="1890485"/>
              <a:ext cx="1087324" cy="1323439"/>
            </a:xfrm>
            <a:prstGeom prst="rect">
              <a:avLst/>
            </a:prstGeom>
            <a:noFill/>
            <a:effectLst>
              <a:innerShdw blurRad="63500" dist="50800" dir="16200000">
                <a:prstClr val="black">
                  <a:alpha val="50000"/>
                </a:prstClr>
              </a:innerShdw>
            </a:effectLst>
          </p:spPr>
          <p:txBody>
            <a:bodyPr wrap="square" rtlCol="0">
              <a:spAutoFit/>
            </a:bodyPr>
            <a:lstStyle/>
            <a:p>
              <a:r>
                <a:rPr lang="en-US" sz="8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a:t>
              </a:r>
              <a:endParaRPr lang="en-US" sz="8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grpSp>
      <p:sp>
        <p:nvSpPr>
          <p:cNvPr id="14" name="TextBox 13"/>
          <p:cNvSpPr txBox="1"/>
          <p:nvPr/>
        </p:nvSpPr>
        <p:spPr>
          <a:xfrm>
            <a:off x="291483" y="5421301"/>
            <a:ext cx="3694840" cy="584776"/>
          </a:xfrm>
          <a:prstGeom prst="rect">
            <a:avLst/>
          </a:prstGeom>
          <a:noFill/>
        </p:spPr>
        <p:txBody>
          <a:bodyPr wrap="square" rtlCol="0">
            <a:spAutoFit/>
          </a:bodyPr>
          <a:lstStyle/>
          <a:p>
            <a:r>
              <a:rPr lang="en-US" sz="3200" b="1" dirty="0" smtClean="0">
                <a:solidFill>
                  <a:schemeClr val="tx2">
                    <a:lumMod val="75000"/>
                  </a:schemeClr>
                </a:solidFill>
                <a:latin typeface="Century"/>
                <a:cs typeface="Century"/>
              </a:rPr>
              <a:t>“Coolest School”</a:t>
            </a:r>
          </a:p>
        </p:txBody>
      </p:sp>
      <p:pic>
        <p:nvPicPr>
          <p:cNvPr id="16" name="Picture 15" descr="ARTsierraMagazine.jpg"/>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rot="197431">
            <a:off x="3912579" y="70088"/>
            <a:ext cx="4553301" cy="5962201"/>
          </a:xfrm>
          <a:prstGeom prst="rect">
            <a:avLst/>
          </a:prstGeom>
        </p:spPr>
      </p:pic>
      <p:grpSp>
        <p:nvGrpSpPr>
          <p:cNvPr id="24" name="Group 23"/>
          <p:cNvGrpSpPr/>
          <p:nvPr/>
        </p:nvGrpSpPr>
        <p:grpSpPr>
          <a:xfrm>
            <a:off x="1691" y="6086959"/>
            <a:ext cx="9144000" cy="771041"/>
            <a:chOff x="1691" y="6086959"/>
            <a:chExt cx="9144000" cy="771041"/>
          </a:xfrm>
        </p:grpSpPr>
        <p:pic>
          <p:nvPicPr>
            <p:cNvPr id="25" name="Picture 24"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26" name="Rectangle 25"/>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902815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rtUCI_Nobels.png"/>
          <p:cNvPicPr>
            <a:picLocks noChangeAspect="1"/>
          </p:cNvPicPr>
          <p:nvPr/>
        </p:nvPicPr>
        <p:blipFill rotWithShape="1">
          <a:blip r:embed="rId3" cstate="screen">
            <a:extLst>
              <a:ext uri="{28A0092B-C50C-407E-A947-70E740481C1C}">
                <a14:useLocalDpi xmlns:a14="http://schemas.microsoft.com/office/drawing/2010/main"/>
              </a:ext>
            </a:extLst>
          </a:blip>
          <a:srcRect r="7599"/>
          <a:stretch/>
        </p:blipFill>
        <p:spPr>
          <a:xfrm>
            <a:off x="2403290" y="97123"/>
            <a:ext cx="6666000" cy="6118781"/>
          </a:xfrm>
          <a:prstGeom prst="rect">
            <a:avLst/>
          </a:prstGeom>
        </p:spPr>
      </p:pic>
      <p:pic>
        <p:nvPicPr>
          <p:cNvPr id="22" name="Picture 21" descr="ARt_Nobel_Prize.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05932" y="1771891"/>
            <a:ext cx="2305514" cy="2277168"/>
          </a:xfrm>
          <a:prstGeom prst="rect">
            <a:avLst/>
          </a:prstGeom>
          <a:ln>
            <a:noFill/>
          </a:ln>
          <a:effectLst>
            <a:outerShdw blurRad="63500" dist="38100" dir="2700000" algn="tl" rotWithShape="0">
              <a:srgbClr val="000000">
                <a:alpha val="43000"/>
              </a:srgbClr>
            </a:outerShdw>
          </a:effectLst>
        </p:spPr>
      </p:pic>
      <p:sp>
        <p:nvSpPr>
          <p:cNvPr id="8" name="TextBox 7"/>
          <p:cNvSpPr txBox="1"/>
          <p:nvPr/>
        </p:nvSpPr>
        <p:spPr>
          <a:xfrm>
            <a:off x="281001" y="5425067"/>
            <a:ext cx="3694840" cy="584776"/>
          </a:xfrm>
          <a:prstGeom prst="rect">
            <a:avLst/>
          </a:prstGeom>
          <a:noFill/>
        </p:spPr>
        <p:txBody>
          <a:bodyPr wrap="square" rtlCol="0">
            <a:spAutoFit/>
          </a:bodyPr>
          <a:lstStyle/>
          <a:p>
            <a:r>
              <a:rPr lang="en-US" sz="3200" b="1" dirty="0">
                <a:solidFill>
                  <a:schemeClr val="tx2">
                    <a:lumMod val="75000"/>
                  </a:schemeClr>
                </a:solidFill>
                <a:latin typeface="Century"/>
                <a:cs typeface="Century"/>
              </a:rPr>
              <a:t>Nobel </a:t>
            </a:r>
            <a:r>
              <a:rPr lang="en-US" sz="3200" b="1" dirty="0" smtClean="0">
                <a:solidFill>
                  <a:schemeClr val="tx2">
                    <a:lumMod val="75000"/>
                  </a:schemeClr>
                </a:solidFill>
                <a:latin typeface="Century"/>
                <a:cs typeface="Century"/>
              </a:rPr>
              <a:t>Laureates</a:t>
            </a:r>
          </a:p>
        </p:txBody>
      </p:sp>
      <p:sp>
        <p:nvSpPr>
          <p:cNvPr id="25" name="TextBox 24"/>
          <p:cNvSpPr txBox="1"/>
          <p:nvPr/>
        </p:nvSpPr>
        <p:spPr>
          <a:xfrm>
            <a:off x="2657150" y="2150520"/>
            <a:ext cx="1116769" cy="523220"/>
          </a:xfrm>
          <a:prstGeom prst="rect">
            <a:avLst/>
          </a:prstGeom>
          <a:noFill/>
        </p:spPr>
        <p:txBody>
          <a:bodyPr wrap="square" rtlCol="0">
            <a:spAutoFit/>
          </a:bodyPr>
          <a:lstStyle/>
          <a:p>
            <a:r>
              <a:rPr lang="en-US" sz="2800" b="1" dirty="0" smtClean="0">
                <a:solidFill>
                  <a:schemeClr val="bg1"/>
                </a:solidFill>
                <a:latin typeface="Arial"/>
                <a:cs typeface="Arial"/>
              </a:rPr>
              <a:t>Rose</a:t>
            </a:r>
            <a:endParaRPr lang="en-US" sz="2800" b="1" dirty="0">
              <a:solidFill>
                <a:schemeClr val="bg1"/>
              </a:solidFill>
              <a:latin typeface="Arial"/>
              <a:cs typeface="Arial"/>
            </a:endParaRPr>
          </a:p>
        </p:txBody>
      </p:sp>
      <p:sp>
        <p:nvSpPr>
          <p:cNvPr id="26" name="TextBox 25"/>
          <p:cNvSpPr txBox="1"/>
          <p:nvPr/>
        </p:nvSpPr>
        <p:spPr>
          <a:xfrm>
            <a:off x="2657150" y="4885757"/>
            <a:ext cx="1861282" cy="523220"/>
          </a:xfrm>
          <a:prstGeom prst="rect">
            <a:avLst/>
          </a:prstGeom>
          <a:noFill/>
        </p:spPr>
        <p:txBody>
          <a:bodyPr wrap="square" rtlCol="0">
            <a:spAutoFit/>
          </a:bodyPr>
          <a:lstStyle/>
          <a:p>
            <a:r>
              <a:rPr lang="en-US" sz="2800" b="1" dirty="0" err="1" smtClean="0">
                <a:solidFill>
                  <a:schemeClr val="bg1"/>
                </a:solidFill>
                <a:latin typeface="Arial"/>
                <a:cs typeface="Arial"/>
              </a:rPr>
              <a:t>Reines</a:t>
            </a:r>
            <a:endParaRPr lang="en-US" sz="2800" b="1" dirty="0">
              <a:solidFill>
                <a:schemeClr val="bg1"/>
              </a:solidFill>
              <a:latin typeface="Arial"/>
              <a:cs typeface="Arial"/>
            </a:endParaRPr>
          </a:p>
        </p:txBody>
      </p:sp>
      <p:sp>
        <p:nvSpPr>
          <p:cNvPr id="27" name="TextBox 26"/>
          <p:cNvSpPr txBox="1"/>
          <p:nvPr/>
        </p:nvSpPr>
        <p:spPr>
          <a:xfrm>
            <a:off x="7368930" y="5552998"/>
            <a:ext cx="1861282" cy="523220"/>
          </a:xfrm>
          <a:prstGeom prst="rect">
            <a:avLst/>
          </a:prstGeom>
          <a:noFill/>
        </p:spPr>
        <p:txBody>
          <a:bodyPr wrap="square" rtlCol="0">
            <a:spAutoFit/>
          </a:bodyPr>
          <a:lstStyle/>
          <a:p>
            <a:r>
              <a:rPr lang="en-US" sz="2800" b="1" dirty="0" smtClean="0">
                <a:solidFill>
                  <a:schemeClr val="bg1"/>
                </a:solidFill>
                <a:latin typeface="Arial"/>
                <a:cs typeface="Arial"/>
              </a:rPr>
              <a:t>Rowland</a:t>
            </a:r>
            <a:endParaRPr lang="en-US" sz="2800" b="1" dirty="0">
              <a:solidFill>
                <a:schemeClr val="bg1"/>
              </a:solidFill>
              <a:latin typeface="Arial"/>
              <a:cs typeface="Arial"/>
            </a:endParaRPr>
          </a:p>
        </p:txBody>
      </p:sp>
      <p:grpSp>
        <p:nvGrpSpPr>
          <p:cNvPr id="18" name="Group 17"/>
          <p:cNvGrpSpPr/>
          <p:nvPr/>
        </p:nvGrpSpPr>
        <p:grpSpPr>
          <a:xfrm>
            <a:off x="1691" y="6086959"/>
            <a:ext cx="9144000" cy="771041"/>
            <a:chOff x="1691" y="6086959"/>
            <a:chExt cx="9144000" cy="771041"/>
          </a:xfrm>
        </p:grpSpPr>
        <p:pic>
          <p:nvPicPr>
            <p:cNvPr id="19" name="Picture 18"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20" name="Rectangle 19"/>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5" name="TextBox 34"/>
          <p:cNvSpPr txBox="1"/>
          <p:nvPr/>
        </p:nvSpPr>
        <p:spPr>
          <a:xfrm>
            <a:off x="1050468" y="3570014"/>
            <a:ext cx="1087324" cy="2308324"/>
          </a:xfrm>
          <a:prstGeom prst="rect">
            <a:avLst/>
          </a:prstGeom>
          <a:noFill/>
          <a:effectLst>
            <a:innerShdw blurRad="63500" dist="50800" dir="16200000">
              <a:prstClr val="black">
                <a:alpha val="50000"/>
              </a:prstClr>
            </a:innerShdw>
          </a:effectLst>
        </p:spPr>
        <p:txBody>
          <a:bodyPr wrap="square" rtlCol="0">
            <a:spAutoFit/>
          </a:bodyPr>
          <a:lstStyle/>
          <a:p>
            <a:r>
              <a:rPr lang="en-US" sz="14400" b="1" i="1" dirty="0" smtClean="0">
                <a:ln w="10541" cmpd="sng">
                  <a:noFill/>
                  <a:prstDash val="solid"/>
                </a:ln>
                <a:blipFill rotWithShape="0">
                  <a:blip r:embed="rId7"/>
                  <a:stretch>
                    <a:fillRect/>
                  </a:stretch>
                </a:blipFill>
                <a:effectLst>
                  <a:innerShdw blurRad="63500" dist="50800" dir="16200000">
                    <a:prstClr val="black">
                      <a:alpha val="50000"/>
                    </a:prstClr>
                  </a:innerShdw>
                </a:effectLst>
                <a:latin typeface="Arial Narrow"/>
                <a:cs typeface="Arial Narrow"/>
              </a:rPr>
              <a:t>3</a:t>
            </a:r>
            <a:endParaRPr lang="en-US" sz="14400" b="1" i="1" dirty="0">
              <a:ln w="10541" cmpd="sng">
                <a:noFill/>
                <a:prstDash val="solid"/>
              </a:ln>
              <a:blipFill rotWithShape="0">
                <a:blip r:embed="rId7"/>
                <a:stretch>
                  <a:fillRect/>
                </a:stretch>
              </a:blipFill>
              <a:effectLst>
                <a:innerShdw blurRad="63500" dist="50800" dir="16200000">
                  <a:prstClr val="black">
                    <a:alpha val="50000"/>
                  </a:prstClr>
                </a:innerShdw>
              </a:effectLst>
              <a:latin typeface="Arial Narrow"/>
              <a:cs typeface="Arial Narrow"/>
            </a:endParaRPr>
          </a:p>
        </p:txBody>
      </p:sp>
    </p:spTree>
    <p:extLst>
      <p:ext uri="{BB962C8B-B14F-4D97-AF65-F5344CB8AC3E}">
        <p14:creationId xmlns:p14="http://schemas.microsoft.com/office/powerpoint/2010/main" val="39018420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rt Best places9.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62291" cy="6470160"/>
          </a:xfrm>
          <a:prstGeom prst="rect">
            <a:avLst/>
          </a:prstGeom>
        </p:spPr>
      </p:pic>
      <p:pic>
        <p:nvPicPr>
          <p:cNvPr id="24" name="Picture 23" descr="ART_goldfoilseal.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0990" y="1626486"/>
            <a:ext cx="2564855" cy="2564855"/>
          </a:xfrm>
          <a:prstGeom prst="rect">
            <a:avLst/>
          </a:prstGeom>
          <a:effectLst>
            <a:outerShdw blurRad="63500" dist="63500" dir="2700000" algn="tl" rotWithShape="0">
              <a:srgbClr val="000000">
                <a:alpha val="45000"/>
              </a:srgbClr>
            </a:outerShdw>
          </a:effectLst>
        </p:spPr>
      </p:pic>
      <p:pic>
        <p:nvPicPr>
          <p:cNvPr id="7" name="Picture 6" descr="ART_moneyMagazine.png"/>
          <p:cNvPicPr>
            <a:picLocks noChangeAspect="1"/>
          </p:cNvPicPr>
          <p:nvPr/>
        </p:nvPicPr>
        <p:blipFill>
          <a:blip r:embed="rId5">
            <a:extLst>
              <a:ext uri="{28A0092B-C50C-407E-A947-70E740481C1C}">
                <a14:useLocalDpi xmlns:a14="http://schemas.microsoft.com/office/drawing/2010/main"/>
              </a:ext>
            </a:extLst>
          </a:blip>
          <a:stretch>
            <a:fillRect/>
          </a:stretch>
        </p:blipFill>
        <p:spPr>
          <a:xfrm rot="21326535">
            <a:off x="3150699" y="-18154"/>
            <a:ext cx="4730571" cy="6199741"/>
          </a:xfrm>
          <a:prstGeom prst="rect">
            <a:avLst/>
          </a:prstGeom>
          <a:effectLst>
            <a:outerShdw blurRad="63500" dist="88900" dir="3360000" algn="t" rotWithShape="0">
              <a:prstClr val="black">
                <a:alpha val="34000"/>
              </a:prstClr>
            </a:outerShdw>
          </a:effectLst>
        </p:spPr>
      </p:pic>
      <p:sp>
        <p:nvSpPr>
          <p:cNvPr id="12" name="Oval 11"/>
          <p:cNvSpPr/>
          <p:nvPr/>
        </p:nvSpPr>
        <p:spPr>
          <a:xfrm>
            <a:off x="6499844" y="5064486"/>
            <a:ext cx="1087361" cy="506310"/>
          </a:xfrm>
          <a:prstGeom prst="ellipse">
            <a:avLst/>
          </a:prstGeom>
          <a:noFill/>
          <a:ln w="38100" cmpd="sng">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TextBox 14"/>
          <p:cNvSpPr txBox="1"/>
          <p:nvPr/>
        </p:nvSpPr>
        <p:spPr>
          <a:xfrm>
            <a:off x="1260291" y="1667591"/>
            <a:ext cx="1087324" cy="2308324"/>
          </a:xfrm>
          <a:prstGeom prst="rect">
            <a:avLst/>
          </a:prstGeom>
          <a:noFill/>
          <a:effectLst>
            <a:innerShdw blurRad="63500" dist="50800" dir="16200000">
              <a:prstClr val="black">
                <a:alpha val="50000"/>
              </a:prstClr>
            </a:innerShdw>
          </a:effectLst>
        </p:spPr>
        <p:txBody>
          <a:bodyPr wrap="square" rtlCol="0">
            <a:spAutoFit/>
          </a:bodyPr>
          <a:lstStyle/>
          <a:p>
            <a:r>
              <a:rPr lang="en-US" sz="144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1</a:t>
            </a:r>
            <a:endParaRPr lang="en-US" sz="144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16" name="TextBox 15"/>
          <p:cNvSpPr txBox="1"/>
          <p:nvPr/>
        </p:nvSpPr>
        <p:spPr>
          <a:xfrm>
            <a:off x="809122" y="2025585"/>
            <a:ext cx="1087324" cy="1323439"/>
          </a:xfrm>
          <a:prstGeom prst="rect">
            <a:avLst/>
          </a:prstGeom>
          <a:noFill/>
          <a:effectLst>
            <a:innerShdw blurRad="63500" dist="50800" dir="16200000">
              <a:prstClr val="black">
                <a:alpha val="50000"/>
              </a:prstClr>
            </a:innerShdw>
          </a:effectLst>
        </p:spPr>
        <p:txBody>
          <a:bodyPr wrap="square" rtlCol="0">
            <a:spAutoFit/>
          </a:bodyPr>
          <a:lstStyle/>
          <a:p>
            <a:r>
              <a:rPr lang="en-US" sz="8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a:t>
            </a:r>
            <a:endParaRPr lang="en-US" sz="8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grpSp>
        <p:nvGrpSpPr>
          <p:cNvPr id="11" name="Group 10"/>
          <p:cNvGrpSpPr/>
          <p:nvPr/>
        </p:nvGrpSpPr>
        <p:grpSpPr>
          <a:xfrm>
            <a:off x="1691" y="6086959"/>
            <a:ext cx="9144000" cy="771041"/>
            <a:chOff x="1691" y="6086959"/>
            <a:chExt cx="9144000" cy="771041"/>
          </a:xfrm>
        </p:grpSpPr>
        <p:pic>
          <p:nvPicPr>
            <p:cNvPr id="13" name="Picture 12" descr="samueli-header.png"/>
            <p:cNvPicPr>
              <a:picLocks noChangeAspect="1"/>
            </p:cNvPicPr>
            <p:nvPr/>
          </p:nvPicPr>
          <p:blipFill rotWithShape="1">
            <a:blip r:embed="rId6"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4" name="Rectangle 13"/>
            <p:cNvSpPr/>
            <p:nvPr/>
          </p:nvSpPr>
          <p:spPr>
            <a:xfrm>
              <a:off x="1691" y="6086959"/>
              <a:ext cx="9142309" cy="54040"/>
            </a:xfrm>
            <a:prstGeom prst="rect">
              <a:avLst/>
            </a:prstGeom>
            <a:blipFill rotWithShape="1">
              <a:blip r:embed="rId7"/>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1" name="TextBox 20"/>
          <p:cNvSpPr txBox="1"/>
          <p:nvPr/>
        </p:nvSpPr>
        <p:spPr>
          <a:xfrm>
            <a:off x="291483" y="5421301"/>
            <a:ext cx="3694840" cy="584776"/>
          </a:xfrm>
          <a:prstGeom prst="rect">
            <a:avLst/>
          </a:prstGeom>
          <a:noFill/>
        </p:spPr>
        <p:txBody>
          <a:bodyPr wrap="square" rtlCol="0">
            <a:spAutoFit/>
          </a:bodyPr>
          <a:lstStyle/>
          <a:p>
            <a:r>
              <a:rPr lang="en-US" sz="3200" b="1" dirty="0" smtClean="0">
                <a:solidFill>
                  <a:schemeClr val="bg1"/>
                </a:solidFill>
                <a:latin typeface="Century"/>
                <a:cs typeface="Century"/>
              </a:rPr>
              <a:t>California city</a:t>
            </a:r>
          </a:p>
        </p:txBody>
      </p:sp>
      <p:pic>
        <p:nvPicPr>
          <p:cNvPr id="17" name="Picture 16" descr="ART_safeCity.png"/>
          <p:cNvPicPr>
            <a:picLocks noChangeAspect="1"/>
          </p:cNvPicPr>
          <p:nvPr/>
        </p:nvPicPr>
        <p:blipFill>
          <a:blip r:embed="rId8">
            <a:extLst>
              <a:ext uri="{28A0092B-C50C-407E-A947-70E740481C1C}">
                <a14:useLocalDpi xmlns:a14="http://schemas.microsoft.com/office/drawing/2010/main"/>
              </a:ext>
            </a:extLst>
          </a:blip>
          <a:stretch>
            <a:fillRect/>
          </a:stretch>
        </p:blipFill>
        <p:spPr>
          <a:xfrm>
            <a:off x="2167065" y="3404525"/>
            <a:ext cx="2883848" cy="2175106"/>
          </a:xfrm>
          <a:prstGeom prst="rect">
            <a:avLst/>
          </a:prstGeom>
          <a:effectLst>
            <a:outerShdw blurRad="63500" dist="63500" dir="2700000" algn="tl" rotWithShape="0">
              <a:srgbClr val="000000">
                <a:alpha val="45000"/>
              </a:srgbClr>
            </a:outerShdw>
          </a:effectLst>
        </p:spPr>
      </p:pic>
    </p:spTree>
    <p:extLst>
      <p:ext uri="{BB962C8B-B14F-4D97-AF65-F5344CB8AC3E}">
        <p14:creationId xmlns:p14="http://schemas.microsoft.com/office/powerpoint/2010/main" val="22353620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_beach9_Will_uploads.jpg"/>
          <p:cNvPicPr>
            <a:picLocks noChangeAspect="1"/>
          </p:cNvPicPr>
          <p:nvPr/>
        </p:nvPicPr>
        <p:blipFill rotWithShape="1">
          <a:blip r:embed="rId3" cstate="screen">
            <a:extLst>
              <a:ext uri="{28A0092B-C50C-407E-A947-70E740481C1C}">
                <a14:useLocalDpi xmlns:a14="http://schemas.microsoft.com/office/drawing/2010/main"/>
              </a:ext>
            </a:extLst>
          </a:blip>
          <a:srcRect t="-2109"/>
          <a:stretch/>
        </p:blipFill>
        <p:spPr>
          <a:xfrm>
            <a:off x="1" y="-143560"/>
            <a:ext cx="9144000" cy="6477633"/>
          </a:xfrm>
          <a:prstGeom prst="rect">
            <a:avLst/>
          </a:prstGeom>
        </p:spPr>
      </p:pic>
      <p:grpSp>
        <p:nvGrpSpPr>
          <p:cNvPr id="13" name="Group 12"/>
          <p:cNvGrpSpPr/>
          <p:nvPr/>
        </p:nvGrpSpPr>
        <p:grpSpPr>
          <a:xfrm>
            <a:off x="1691" y="6086959"/>
            <a:ext cx="9144000" cy="771041"/>
            <a:chOff x="1691" y="6086959"/>
            <a:chExt cx="9144000" cy="771041"/>
          </a:xfrm>
        </p:grpSpPr>
        <p:pic>
          <p:nvPicPr>
            <p:cNvPr id="14" name="Picture 13"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5" name="Rectangle 14"/>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0" name="TextBox 19"/>
          <p:cNvSpPr txBox="1"/>
          <p:nvPr/>
        </p:nvSpPr>
        <p:spPr>
          <a:xfrm>
            <a:off x="291483" y="5421301"/>
            <a:ext cx="3694840" cy="584776"/>
          </a:xfrm>
          <a:prstGeom prst="rect">
            <a:avLst/>
          </a:prstGeom>
          <a:noFill/>
        </p:spPr>
        <p:txBody>
          <a:bodyPr wrap="square" rtlCol="0">
            <a:spAutoFit/>
          </a:bodyPr>
          <a:lstStyle/>
          <a:p>
            <a:r>
              <a:rPr lang="en-US" sz="3200" b="1" dirty="0" smtClean="0">
                <a:solidFill>
                  <a:schemeClr val="bg1"/>
                </a:solidFill>
                <a:latin typeface="Century"/>
                <a:cs typeface="Century"/>
              </a:rPr>
              <a:t>Beaches</a:t>
            </a:r>
          </a:p>
        </p:txBody>
      </p:sp>
    </p:spTree>
    <p:extLst>
      <p:ext uri="{BB962C8B-B14F-4D97-AF65-F5344CB8AC3E}">
        <p14:creationId xmlns:p14="http://schemas.microsoft.com/office/powerpoint/2010/main" val="34783806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barack-obamazot.jp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09" y="0"/>
            <a:ext cx="9152300" cy="6584192"/>
          </a:xfrm>
          <a:prstGeom prst="rect">
            <a:avLst/>
          </a:prstGeom>
        </p:spPr>
      </p:pic>
      <p:grpSp>
        <p:nvGrpSpPr>
          <p:cNvPr id="13" name="Group 12"/>
          <p:cNvGrpSpPr/>
          <p:nvPr/>
        </p:nvGrpSpPr>
        <p:grpSpPr>
          <a:xfrm>
            <a:off x="1691" y="6086959"/>
            <a:ext cx="9144000" cy="771041"/>
            <a:chOff x="1691" y="6086959"/>
            <a:chExt cx="9144000" cy="771041"/>
          </a:xfrm>
        </p:grpSpPr>
        <p:pic>
          <p:nvPicPr>
            <p:cNvPr id="14" name="Picture 13"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5" name="Rectangle 14"/>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0" name="TextBox 19"/>
          <p:cNvSpPr txBox="1"/>
          <p:nvPr/>
        </p:nvSpPr>
        <p:spPr>
          <a:xfrm>
            <a:off x="291483" y="5421301"/>
            <a:ext cx="3694840" cy="584776"/>
          </a:xfrm>
          <a:prstGeom prst="rect">
            <a:avLst/>
          </a:prstGeom>
          <a:noFill/>
        </p:spPr>
        <p:txBody>
          <a:bodyPr wrap="square" rtlCol="0">
            <a:spAutoFit/>
          </a:bodyPr>
          <a:lstStyle/>
          <a:p>
            <a:r>
              <a:rPr lang="en-US" sz="3200" b="1" dirty="0" smtClean="0">
                <a:solidFill>
                  <a:schemeClr val="bg1"/>
                </a:solidFill>
                <a:latin typeface="Century"/>
                <a:cs typeface="Century"/>
              </a:rPr>
              <a:t>Distinction</a:t>
            </a:r>
          </a:p>
        </p:txBody>
      </p:sp>
    </p:spTree>
    <p:extLst>
      <p:ext uri="{BB962C8B-B14F-4D97-AF65-F5344CB8AC3E}">
        <p14:creationId xmlns:p14="http://schemas.microsoft.com/office/powerpoint/2010/main" val="17069765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rt_UC_Irvine,_School_of_Engineering.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176" y="-93607"/>
            <a:ext cx="9152300" cy="6550415"/>
          </a:xfrm>
          <a:prstGeom prst="rect">
            <a:avLst/>
          </a:prstGeom>
        </p:spPr>
      </p:pic>
      <p:pic>
        <p:nvPicPr>
          <p:cNvPr id="37" name="Picture 36" descr="ART_goldfoilseal.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0990" y="1626486"/>
            <a:ext cx="2564855" cy="2564855"/>
          </a:xfrm>
          <a:prstGeom prst="rect">
            <a:avLst/>
          </a:prstGeom>
          <a:effectLst>
            <a:outerShdw blurRad="63500" dist="63500" dir="2700000" algn="tl" rotWithShape="0">
              <a:srgbClr val="000000">
                <a:alpha val="45000"/>
              </a:srgbClr>
            </a:outerShdw>
          </a:effectLst>
        </p:spPr>
      </p:pic>
      <p:sp>
        <p:nvSpPr>
          <p:cNvPr id="9" name="TextBox 8"/>
          <p:cNvSpPr txBox="1"/>
          <p:nvPr/>
        </p:nvSpPr>
        <p:spPr>
          <a:xfrm>
            <a:off x="289054" y="5500376"/>
            <a:ext cx="10306116" cy="516381"/>
          </a:xfrm>
          <a:prstGeom prst="rect">
            <a:avLst/>
          </a:prstGeom>
          <a:noFill/>
        </p:spPr>
        <p:txBody>
          <a:bodyPr wrap="square" rtlCol="0">
            <a:spAutoFit/>
          </a:bodyPr>
          <a:lstStyle/>
          <a:p>
            <a:pPr>
              <a:lnSpc>
                <a:spcPts val="3200"/>
              </a:lnSpc>
            </a:pPr>
            <a:r>
              <a:rPr lang="en-US" sz="3200" b="1" dirty="0" smtClean="0">
                <a:solidFill>
                  <a:schemeClr val="tx2">
                    <a:lumMod val="75000"/>
                  </a:schemeClr>
                </a:solidFill>
                <a:latin typeface="Century"/>
                <a:cs typeface="Century"/>
              </a:rPr>
              <a:t>Public university graduate programs</a:t>
            </a:r>
          </a:p>
        </p:txBody>
      </p:sp>
      <p:sp>
        <p:nvSpPr>
          <p:cNvPr id="18" name="TextBox 17"/>
          <p:cNvSpPr txBox="1"/>
          <p:nvPr/>
        </p:nvSpPr>
        <p:spPr>
          <a:xfrm>
            <a:off x="951065" y="1788175"/>
            <a:ext cx="1117081" cy="2308324"/>
          </a:xfrm>
          <a:prstGeom prst="rect">
            <a:avLst/>
          </a:prstGeom>
          <a:noFill/>
          <a:effectLst>
            <a:innerShdw blurRad="63500" dist="50800" dir="16200000">
              <a:prstClr val="black">
                <a:alpha val="50000"/>
              </a:prstClr>
            </a:innerShdw>
          </a:effectLst>
        </p:spPr>
        <p:txBody>
          <a:bodyPr wrap="square" lIns="0" tIns="0" rIns="0" bIns="0" rtlCol="0">
            <a:noAutofit/>
          </a:bodyPr>
          <a:lstStyle/>
          <a:p>
            <a:pPr>
              <a:spcAft>
                <a:spcPts val="1200"/>
              </a:spcAft>
            </a:pPr>
            <a:r>
              <a:rPr lang="en-US" sz="14400" b="1" i="1" kern="400"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2</a:t>
            </a:r>
            <a:endParaRPr lang="en-US" sz="14400" b="1" i="1" kern="400"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19" name="TextBox 18"/>
          <p:cNvSpPr txBox="1"/>
          <p:nvPr/>
        </p:nvSpPr>
        <p:spPr>
          <a:xfrm>
            <a:off x="538734" y="2126621"/>
            <a:ext cx="678174" cy="1323439"/>
          </a:xfrm>
          <a:prstGeom prst="rect">
            <a:avLst/>
          </a:prstGeom>
          <a:noFill/>
          <a:effectLst>
            <a:innerShdw blurRad="63500" dist="50800" dir="16200000">
              <a:prstClr val="black">
                <a:alpha val="50000"/>
              </a:prstClr>
            </a:innerShdw>
          </a:effectLst>
        </p:spPr>
        <p:txBody>
          <a:bodyPr wrap="square" rtlCol="0">
            <a:spAutoFit/>
          </a:bodyPr>
          <a:lstStyle/>
          <a:p>
            <a:r>
              <a:rPr lang="en-US" sz="8000" b="1" i="1"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a:t>
            </a:r>
            <a:endParaRPr lang="en-US" sz="8000" b="1" i="1"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23" name="TextBox 22"/>
          <p:cNvSpPr txBox="1"/>
          <p:nvPr/>
        </p:nvSpPr>
        <p:spPr>
          <a:xfrm>
            <a:off x="1704634" y="1761155"/>
            <a:ext cx="971534" cy="2308324"/>
          </a:xfrm>
          <a:prstGeom prst="rect">
            <a:avLst/>
          </a:prstGeom>
          <a:noFill/>
          <a:effectLst>
            <a:innerShdw blurRad="63500" dist="50800" dir="16200000">
              <a:prstClr val="black">
                <a:alpha val="50000"/>
              </a:prstClr>
            </a:innerShdw>
          </a:effectLst>
        </p:spPr>
        <p:txBody>
          <a:bodyPr wrap="square" lIns="0" tIns="0" rIns="0" bIns="0" rtlCol="0">
            <a:noAutofit/>
          </a:bodyPr>
          <a:lstStyle/>
          <a:p>
            <a:pPr>
              <a:spcAft>
                <a:spcPts val="1200"/>
              </a:spcAft>
            </a:pPr>
            <a:r>
              <a:rPr lang="en-US" sz="14400" b="1" i="1" kern="400" dirty="0" smtClean="0">
                <a:ln w="10541" cmpd="sng">
                  <a:noFill/>
                  <a:prstDash val="solid"/>
                </a:ln>
                <a:solidFill>
                  <a:schemeClr val="bg1"/>
                </a:solidFill>
                <a:effectLst>
                  <a:innerShdw blurRad="63500" dist="50800" dir="16200000">
                    <a:prstClr val="black">
                      <a:alpha val="50000"/>
                    </a:prstClr>
                  </a:innerShdw>
                </a:effectLst>
                <a:latin typeface="Arial Narrow"/>
                <a:cs typeface="Arial Narrow"/>
              </a:rPr>
              <a:t>1</a:t>
            </a:r>
            <a:endParaRPr lang="en-US" sz="14400" b="1" i="1" kern="400" dirty="0">
              <a:ln w="10541" cmpd="sng">
                <a:noFill/>
                <a:prstDash val="solid"/>
              </a:ln>
              <a:solidFill>
                <a:schemeClr val="bg1"/>
              </a:solidFill>
              <a:effectLst>
                <a:innerShdw blurRad="63500" dist="50800" dir="16200000">
                  <a:prstClr val="black">
                    <a:alpha val="50000"/>
                  </a:prstClr>
                </a:innerShdw>
              </a:effectLst>
              <a:latin typeface="Arial Narrow"/>
              <a:cs typeface="Arial Narrow"/>
            </a:endParaRPr>
          </a:p>
        </p:txBody>
      </p:sp>
      <p:sp>
        <p:nvSpPr>
          <p:cNvPr id="42" name="Rectangle 41"/>
          <p:cNvSpPr/>
          <p:nvPr/>
        </p:nvSpPr>
        <p:spPr>
          <a:xfrm>
            <a:off x="1691" y="6469572"/>
            <a:ext cx="8993668" cy="369332"/>
          </a:xfrm>
          <a:prstGeom prst="rect">
            <a:avLst/>
          </a:prstGeom>
        </p:spPr>
        <p:txBody>
          <a:bodyPr wrap="square">
            <a:spAutoFit/>
          </a:bodyPr>
          <a:lstStyle/>
          <a:p>
            <a:pPr algn="r"/>
            <a:r>
              <a:rPr lang="en-US" dirty="0">
                <a:solidFill>
                  <a:schemeClr val="bg1"/>
                </a:solidFill>
                <a:latin typeface="Century"/>
                <a:cs typeface="Century"/>
              </a:rPr>
              <a:t>University of California, </a:t>
            </a:r>
            <a:r>
              <a:rPr lang="en-US" dirty="0" smtClean="0">
                <a:solidFill>
                  <a:schemeClr val="bg1"/>
                </a:solidFill>
                <a:latin typeface="Century"/>
                <a:cs typeface="Century"/>
              </a:rPr>
              <a:t>Irvine</a:t>
            </a:r>
            <a:endParaRPr lang="en-US" dirty="0">
              <a:latin typeface="Century"/>
              <a:cs typeface="Century"/>
            </a:endParaRPr>
          </a:p>
        </p:txBody>
      </p:sp>
      <p:grpSp>
        <p:nvGrpSpPr>
          <p:cNvPr id="14" name="Group 13"/>
          <p:cNvGrpSpPr/>
          <p:nvPr/>
        </p:nvGrpSpPr>
        <p:grpSpPr>
          <a:xfrm>
            <a:off x="1691" y="6086959"/>
            <a:ext cx="9144000" cy="771041"/>
            <a:chOff x="1691" y="6086959"/>
            <a:chExt cx="9144000" cy="771041"/>
          </a:xfrm>
        </p:grpSpPr>
        <p:pic>
          <p:nvPicPr>
            <p:cNvPr id="15" name="Picture 14"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6" name="Rectangle 15"/>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2189095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RT-class-sho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673927"/>
          </a:xfrm>
          <a:prstGeom prst="rect">
            <a:avLst/>
          </a:prstGeom>
        </p:spPr>
      </p:pic>
      <p:sp>
        <p:nvSpPr>
          <p:cNvPr id="14" name="TextBox 13"/>
          <p:cNvSpPr txBox="1"/>
          <p:nvPr/>
        </p:nvSpPr>
        <p:spPr>
          <a:xfrm>
            <a:off x="276541" y="3819473"/>
            <a:ext cx="8958862" cy="2051844"/>
          </a:xfrm>
          <a:prstGeom prst="rect">
            <a:avLst/>
          </a:prstGeom>
          <a:noFill/>
        </p:spPr>
        <p:txBody>
          <a:bodyPr wrap="square" lIns="0" tIns="0" rIns="0" bIns="0" rtlCol="0">
            <a:spAutoFit/>
          </a:bodyPr>
          <a:lstStyle/>
          <a:p>
            <a:pPr>
              <a:lnSpc>
                <a:spcPts val="3200"/>
              </a:lnSpc>
            </a:pPr>
            <a:r>
              <a:rPr lang="en-US" sz="3200" b="1" dirty="0" smtClean="0">
                <a:solidFill>
                  <a:schemeClr val="bg1"/>
                </a:solidFill>
                <a:effectLst>
                  <a:outerShdw blurRad="63500" dist="63500" dir="2520000" algn="tr" rotWithShape="0">
                    <a:prstClr val="black">
                      <a:alpha val="45000"/>
                    </a:prstClr>
                  </a:outerShdw>
                </a:effectLst>
                <a:latin typeface="Century"/>
                <a:cs typeface="Century"/>
              </a:rPr>
              <a:t>Average Incoming Students: </a:t>
            </a:r>
          </a:p>
          <a:p>
            <a:pPr>
              <a:lnSpc>
                <a:spcPts val="3200"/>
              </a:lnSpc>
            </a:pPr>
            <a:endParaRPr lang="en-US" sz="3200" b="1" dirty="0" smtClean="0">
              <a:solidFill>
                <a:schemeClr val="bg1"/>
              </a:solidFill>
              <a:effectLst>
                <a:outerShdw blurRad="63500" dist="63500" dir="2520000" algn="tr" rotWithShape="0">
                  <a:prstClr val="black">
                    <a:alpha val="45000"/>
                  </a:prstClr>
                </a:outerShdw>
              </a:effectLst>
              <a:latin typeface="Century"/>
              <a:cs typeface="Century"/>
            </a:endParaRPr>
          </a:p>
          <a:p>
            <a:pPr marL="457200" indent="-457200">
              <a:lnSpc>
                <a:spcPts val="3200"/>
              </a:lnSpc>
              <a:buFont typeface="Arial"/>
              <a:buChar char="•"/>
            </a:pPr>
            <a:r>
              <a:rPr lang="en-US" sz="3200" b="1" dirty="0" smtClean="0">
                <a:solidFill>
                  <a:schemeClr val="bg1"/>
                </a:solidFill>
                <a:effectLst>
                  <a:outerShdw blurRad="63500" dist="63500" dir="2520000" algn="tr" rotWithShape="0">
                    <a:prstClr val="black">
                      <a:alpha val="45000"/>
                    </a:prstClr>
                  </a:outerShdw>
                </a:effectLst>
                <a:latin typeface="Century"/>
                <a:cs typeface="Century"/>
              </a:rPr>
              <a:t>SAT </a:t>
            </a:r>
            <a:r>
              <a:rPr lang="en-US" sz="3200" b="1" dirty="0">
                <a:solidFill>
                  <a:schemeClr val="bg1"/>
                </a:solidFill>
                <a:effectLst>
                  <a:outerShdw blurRad="63500" dist="63500" dir="2520000" algn="tr" rotWithShape="0">
                    <a:prstClr val="black">
                      <a:alpha val="45000"/>
                    </a:prstClr>
                  </a:outerShdw>
                </a:effectLst>
                <a:latin typeface="Century"/>
                <a:cs typeface="Century"/>
              </a:rPr>
              <a:t>scores </a:t>
            </a:r>
            <a:r>
              <a:rPr lang="en-US" sz="3200" b="1" dirty="0" smtClean="0">
                <a:solidFill>
                  <a:schemeClr val="bg1"/>
                </a:solidFill>
                <a:effectLst>
                  <a:outerShdw blurRad="63500" dist="63500" dir="2520000" algn="tr" rotWithShape="0">
                    <a:prstClr val="black">
                      <a:alpha val="45000"/>
                    </a:prstClr>
                  </a:outerShdw>
                </a:effectLst>
                <a:latin typeface="Century"/>
                <a:cs typeface="Century"/>
              </a:rPr>
              <a:t>(math) — 664 </a:t>
            </a:r>
            <a:r>
              <a:rPr lang="en-US" sz="3200" b="1" dirty="0">
                <a:solidFill>
                  <a:schemeClr val="bg1"/>
                </a:solidFill>
                <a:effectLst>
                  <a:outerShdw blurRad="63500" dist="63500" dir="2520000" algn="tr" rotWithShape="0">
                    <a:prstClr val="black">
                      <a:alpha val="45000"/>
                    </a:prstClr>
                  </a:outerShdw>
                </a:effectLst>
                <a:latin typeface="Century"/>
                <a:cs typeface="Century"/>
              </a:rPr>
              <a:t>(88th Percentile)</a:t>
            </a:r>
          </a:p>
          <a:p>
            <a:pPr marL="457200" indent="-457200">
              <a:lnSpc>
                <a:spcPts val="3200"/>
              </a:lnSpc>
              <a:buFont typeface="Arial"/>
              <a:buChar char="•"/>
            </a:pPr>
            <a:r>
              <a:rPr lang="en-US" sz="3200" b="1" dirty="0">
                <a:solidFill>
                  <a:schemeClr val="bg1"/>
                </a:solidFill>
                <a:effectLst>
                  <a:outerShdw blurRad="63500" dist="63500" dir="2520000" algn="tr" rotWithShape="0">
                    <a:prstClr val="black">
                      <a:alpha val="45000"/>
                    </a:prstClr>
                  </a:outerShdw>
                </a:effectLst>
                <a:latin typeface="Century"/>
                <a:cs typeface="Century"/>
              </a:rPr>
              <a:t>GRE </a:t>
            </a:r>
            <a:r>
              <a:rPr lang="en-US" sz="3200" b="1" dirty="0" smtClean="0">
                <a:solidFill>
                  <a:schemeClr val="bg1"/>
                </a:solidFill>
                <a:effectLst>
                  <a:outerShdw blurRad="63500" dist="63500" dir="2520000" algn="tr" rotWithShape="0">
                    <a:prstClr val="black">
                      <a:alpha val="45000"/>
                    </a:prstClr>
                  </a:outerShdw>
                </a:effectLst>
                <a:latin typeface="Century"/>
                <a:cs typeface="Century"/>
              </a:rPr>
              <a:t>scores (quantitative) </a:t>
            </a:r>
            <a:r>
              <a:rPr lang="en-US" sz="3200" b="1" dirty="0">
                <a:solidFill>
                  <a:schemeClr val="bg1"/>
                </a:solidFill>
                <a:effectLst>
                  <a:outerShdw blurRad="63500" dist="63500" dir="2520000" algn="tr" rotWithShape="0">
                    <a:prstClr val="black">
                      <a:alpha val="45000"/>
                    </a:prstClr>
                  </a:outerShdw>
                </a:effectLst>
                <a:latin typeface="Century"/>
                <a:cs typeface="Century"/>
              </a:rPr>
              <a:t>– 162/170 (84th Percentile)</a:t>
            </a:r>
          </a:p>
        </p:txBody>
      </p:sp>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1" name="Rectangle 10"/>
          <p:cNvSpPr/>
          <p:nvPr/>
        </p:nvSpPr>
        <p:spPr>
          <a:xfrm>
            <a:off x="1692"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276541" y="826474"/>
            <a:ext cx="1534337" cy="369332"/>
          </a:xfrm>
          <a:prstGeom prst="rect">
            <a:avLst/>
          </a:prstGeom>
        </p:spPr>
        <p:txBody>
          <a:bodyPr wrap="square">
            <a:spAutoFit/>
          </a:bodyPr>
          <a:lstStyle/>
          <a:p>
            <a:r>
              <a:rPr lang="en-US" b="1" dirty="0" smtClean="0">
                <a:solidFill>
                  <a:srgbClr val="365E91"/>
                </a:solidFill>
                <a:latin typeface="Arial"/>
                <a:cs typeface="Arial"/>
              </a:rPr>
              <a:t>ADMISSION</a:t>
            </a:r>
            <a:endParaRPr lang="en-US" b="1" dirty="0">
              <a:solidFill>
                <a:srgbClr val="365E91"/>
              </a:solidFill>
              <a:latin typeface="Arial"/>
              <a:cs typeface="Arial"/>
            </a:endParaRPr>
          </a:p>
        </p:txBody>
      </p:sp>
    </p:spTree>
    <p:extLst>
      <p:ext uri="{BB962C8B-B14F-4D97-AF65-F5344CB8AC3E}">
        <p14:creationId xmlns:p14="http://schemas.microsoft.com/office/powerpoint/2010/main" val="115314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RT.talking with prof.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6601"/>
            <a:ext cx="9145690" cy="6503601"/>
          </a:xfrm>
          <a:prstGeom prst="rect">
            <a:avLst/>
          </a:prstGeom>
        </p:spPr>
      </p:pic>
      <p:sp>
        <p:nvSpPr>
          <p:cNvPr id="13" name="TextBox 12"/>
          <p:cNvSpPr txBox="1"/>
          <p:nvPr/>
        </p:nvSpPr>
        <p:spPr>
          <a:xfrm>
            <a:off x="276540" y="4835525"/>
            <a:ext cx="9450555" cy="1641475"/>
          </a:xfrm>
          <a:prstGeom prst="rect">
            <a:avLst/>
          </a:prstGeom>
          <a:noFill/>
        </p:spPr>
        <p:txBody>
          <a:bodyPr wrap="square" lIns="0" tIns="0" rIns="0" bIns="0" rtlCol="0">
            <a:spAutoFit/>
          </a:bodyPr>
          <a:lstStyle/>
          <a:p>
            <a:pPr marL="457200" indent="-457200">
              <a:lnSpc>
                <a:spcPts val="3200"/>
              </a:lnSpc>
              <a:buSzPct val="100000"/>
              <a:buFont typeface="Arial"/>
              <a:buChar char="•"/>
            </a:pPr>
            <a:r>
              <a:rPr lang="en-US" sz="3200" b="1" dirty="0" smtClean="0">
                <a:solidFill>
                  <a:schemeClr val="bg1"/>
                </a:solidFill>
                <a:effectLst>
                  <a:outerShdw blurRad="63500" dist="63500" dir="2520000" algn="tr" rotWithShape="0">
                    <a:prstClr val="black">
                      <a:alpha val="45000"/>
                    </a:prstClr>
                  </a:outerShdw>
                </a:effectLst>
                <a:latin typeface="Century"/>
                <a:cs typeface="Century"/>
              </a:rPr>
              <a:t>3247 Undergrad</a:t>
            </a:r>
            <a:r>
              <a:rPr lang="en-US" altLang="zh-CN" sz="3200" b="1" dirty="0" smtClean="0">
                <a:solidFill>
                  <a:schemeClr val="bg1"/>
                </a:solidFill>
                <a:effectLst>
                  <a:outerShdw blurRad="63500" dist="63500" dir="2520000" algn="tr" rotWithShape="0">
                    <a:prstClr val="black">
                      <a:alpha val="45000"/>
                    </a:prstClr>
                  </a:outerShdw>
                </a:effectLst>
                <a:latin typeface="Century"/>
                <a:cs typeface="Century"/>
              </a:rPr>
              <a:t>, 1046 </a:t>
            </a:r>
            <a:r>
              <a:rPr lang="en-US" sz="3200" b="1" dirty="0" smtClean="0">
                <a:solidFill>
                  <a:schemeClr val="bg1"/>
                </a:solidFill>
                <a:effectLst>
                  <a:outerShdw blurRad="63500" dist="63500" dir="2520000" algn="tr" rotWithShape="0">
                    <a:prstClr val="black">
                      <a:alpha val="45000"/>
                    </a:prstClr>
                  </a:outerShdw>
                </a:effectLst>
                <a:latin typeface="Century"/>
                <a:cs typeface="Century"/>
              </a:rPr>
              <a:t>Grad</a:t>
            </a:r>
            <a:endParaRPr lang="zh-CN" altLang="en-US" sz="3200" b="1" dirty="0">
              <a:solidFill>
                <a:schemeClr val="bg1"/>
              </a:solidFill>
              <a:effectLst>
                <a:outerShdw blurRad="63500" dist="63500" dir="2520000" algn="tr" rotWithShape="0">
                  <a:prstClr val="black">
                    <a:alpha val="45000"/>
                  </a:prstClr>
                </a:outerShdw>
              </a:effectLst>
              <a:latin typeface="Century"/>
              <a:cs typeface="Century"/>
            </a:endParaRPr>
          </a:p>
          <a:p>
            <a:pPr marL="457200" indent="-457200">
              <a:lnSpc>
                <a:spcPts val="3200"/>
              </a:lnSpc>
              <a:buSzPct val="100000"/>
              <a:buFont typeface="Arial"/>
              <a:buChar char="•"/>
            </a:pPr>
            <a:r>
              <a:rPr lang="en-US" sz="3200" b="1" dirty="0">
                <a:solidFill>
                  <a:schemeClr val="bg1"/>
                </a:solidFill>
                <a:effectLst>
                  <a:outerShdw blurRad="63500" dist="63500" dir="2520000" algn="tr" rotWithShape="0">
                    <a:prstClr val="black">
                      <a:alpha val="45000"/>
                    </a:prstClr>
                  </a:outerShdw>
                </a:effectLst>
                <a:latin typeface="Century"/>
                <a:cs typeface="Century"/>
              </a:rPr>
              <a:t>Five Departments </a:t>
            </a:r>
            <a:endParaRPr lang="zh-CN" altLang="en-US" sz="3200" b="1" dirty="0">
              <a:solidFill>
                <a:schemeClr val="bg1"/>
              </a:solidFill>
              <a:effectLst>
                <a:outerShdw blurRad="63500" dist="63500" dir="2520000" algn="tr" rotWithShape="0">
                  <a:prstClr val="black">
                    <a:alpha val="45000"/>
                  </a:prstClr>
                </a:outerShdw>
              </a:effectLst>
              <a:latin typeface="Century"/>
              <a:cs typeface="Century"/>
            </a:endParaRPr>
          </a:p>
          <a:p>
            <a:pPr marL="457200" indent="-457200">
              <a:lnSpc>
                <a:spcPts val="3200"/>
              </a:lnSpc>
              <a:buSzPct val="100000"/>
              <a:buFont typeface="Arial"/>
              <a:buChar char="•"/>
            </a:pPr>
            <a:r>
              <a:rPr lang="en-US" altLang="zh-CN" sz="3200" b="1" dirty="0">
                <a:solidFill>
                  <a:schemeClr val="bg1"/>
                </a:solidFill>
                <a:effectLst>
                  <a:outerShdw blurRad="63500" dist="63500" dir="2520000" algn="tr" rotWithShape="0">
                    <a:prstClr val="black">
                      <a:alpha val="45000"/>
                    </a:prstClr>
                  </a:outerShdw>
                </a:effectLst>
                <a:latin typeface="Century"/>
                <a:cs typeface="Century"/>
              </a:rPr>
              <a:t>12 </a:t>
            </a:r>
            <a:r>
              <a:rPr lang="en-US" sz="3200" b="1" dirty="0">
                <a:solidFill>
                  <a:schemeClr val="bg1"/>
                </a:solidFill>
                <a:effectLst>
                  <a:outerShdw blurRad="63500" dist="63500" dir="2520000" algn="tr" rotWithShape="0">
                    <a:prstClr val="black">
                      <a:alpha val="45000"/>
                    </a:prstClr>
                  </a:outerShdw>
                </a:effectLst>
                <a:latin typeface="Century"/>
                <a:cs typeface="Century"/>
              </a:rPr>
              <a:t>Engineering programs (11 </a:t>
            </a:r>
            <a:r>
              <a:rPr lang="en-US" sz="3200" b="1" dirty="0" smtClean="0">
                <a:solidFill>
                  <a:schemeClr val="bg1"/>
                </a:solidFill>
                <a:effectLst>
                  <a:outerShdw blurRad="63500" dist="63500" dir="2520000" algn="tr" rotWithShape="0">
                    <a:prstClr val="black">
                      <a:alpha val="45000"/>
                    </a:prstClr>
                  </a:outerShdw>
                </a:effectLst>
                <a:latin typeface="Century"/>
                <a:cs typeface="Century"/>
              </a:rPr>
              <a:t>accredited</a:t>
            </a:r>
            <a:r>
              <a:rPr lang="en-US" sz="3200" b="1" dirty="0">
                <a:solidFill>
                  <a:schemeClr val="bg1"/>
                </a:solidFill>
                <a:effectLst>
                  <a:outerShdw blurRad="63500" dist="63500" dir="2520000" algn="tr" rotWithShape="0">
                    <a:prstClr val="black">
                      <a:alpha val="45000"/>
                    </a:prstClr>
                  </a:outerShdw>
                </a:effectLst>
                <a:latin typeface="Century"/>
                <a:cs typeface="Century"/>
              </a:rPr>
              <a:t>)           </a:t>
            </a:r>
          </a:p>
          <a:p>
            <a:pPr marL="457200" indent="-457200">
              <a:lnSpc>
                <a:spcPts val="3200"/>
              </a:lnSpc>
              <a:buSzPct val="100000"/>
              <a:buFont typeface="Arial"/>
              <a:buChar char="•"/>
            </a:pPr>
            <a:endParaRPr lang="zh-CN" altLang="en-US" sz="3200" b="1" dirty="0">
              <a:solidFill>
                <a:schemeClr val="bg1"/>
              </a:solidFill>
              <a:effectLst>
                <a:outerShdw blurRad="63500" dist="63500" dir="2520000" algn="tr" rotWithShape="0">
                  <a:prstClr val="black">
                    <a:alpha val="45000"/>
                  </a:prstClr>
                </a:outerShdw>
              </a:effectLst>
              <a:latin typeface="Century"/>
              <a:cs typeface="Century"/>
            </a:endParaRPr>
          </a:p>
        </p:txBody>
      </p:sp>
      <p:sp>
        <p:nvSpPr>
          <p:cNvPr id="26" name="Rectangle 25"/>
          <p:cNvSpPr/>
          <p:nvPr/>
        </p:nvSpPr>
        <p:spPr>
          <a:xfrm>
            <a:off x="1692" y="646331"/>
            <a:ext cx="2025054" cy="745196"/>
          </a:xfrm>
          <a:prstGeom prst="rect">
            <a:avLst/>
          </a:prstGeom>
          <a:blipFill rotWithShape="1">
            <a:blip r:embed="rId4"/>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p:cNvSpPr/>
          <p:nvPr/>
        </p:nvSpPr>
        <p:spPr>
          <a:xfrm>
            <a:off x="170525" y="826474"/>
            <a:ext cx="1883563" cy="369332"/>
          </a:xfrm>
          <a:prstGeom prst="rect">
            <a:avLst/>
          </a:prstGeom>
        </p:spPr>
        <p:txBody>
          <a:bodyPr wrap="square">
            <a:spAutoFit/>
          </a:bodyPr>
          <a:lstStyle/>
          <a:p>
            <a:r>
              <a:rPr lang="en-US" b="1" dirty="0" smtClean="0">
                <a:solidFill>
                  <a:srgbClr val="365E91"/>
                </a:solidFill>
                <a:latin typeface="Arial"/>
                <a:cs typeface="Arial"/>
              </a:rPr>
              <a:t>ENROLLMENT</a:t>
            </a:r>
            <a:endParaRPr lang="en-US" b="1" dirty="0">
              <a:solidFill>
                <a:srgbClr val="365E91"/>
              </a:solidFill>
              <a:latin typeface="Arial"/>
              <a:cs typeface="Arial"/>
            </a:endParaRPr>
          </a:p>
        </p:txBody>
      </p:sp>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5255857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_5239.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102571" y="834263"/>
            <a:ext cx="2044281" cy="369332"/>
          </a:xfrm>
          <a:prstGeom prst="rect">
            <a:avLst/>
          </a:prstGeom>
        </p:spPr>
        <p:txBody>
          <a:bodyPr wrap="square">
            <a:spAutoFit/>
          </a:bodyPr>
          <a:lstStyle/>
          <a:p>
            <a:r>
              <a:rPr lang="en-US" b="1" dirty="0" smtClean="0">
                <a:solidFill>
                  <a:srgbClr val="365E91"/>
                </a:solidFill>
                <a:latin typeface="Arial"/>
                <a:cs typeface="Arial"/>
              </a:rPr>
              <a:t>DEPARTMENTS</a:t>
            </a:r>
            <a:endParaRPr lang="en-US" b="1" dirty="0">
              <a:solidFill>
                <a:srgbClr val="365E91"/>
              </a:solidFill>
              <a:latin typeface="Arial"/>
              <a:cs typeface="Arial"/>
            </a:endParaRPr>
          </a:p>
        </p:txBody>
      </p:sp>
      <p:sp>
        <p:nvSpPr>
          <p:cNvPr id="2" name="TextBox 1"/>
          <p:cNvSpPr txBox="1"/>
          <p:nvPr/>
        </p:nvSpPr>
        <p:spPr>
          <a:xfrm>
            <a:off x="299171" y="3865677"/>
            <a:ext cx="7652133" cy="2616101"/>
          </a:xfrm>
          <a:prstGeom prst="rect">
            <a:avLst/>
          </a:prstGeom>
          <a:noFill/>
        </p:spPr>
        <p:txBody>
          <a:bodyPr wrap="square" rtlCol="0">
            <a:spAutoFit/>
          </a:bodyPr>
          <a:lstStyle/>
          <a:p>
            <a:pPr marL="342900" indent="-342900">
              <a:buFont typeface="Arial"/>
              <a:buChar char="•"/>
            </a:pPr>
            <a:r>
              <a:rPr lang="en-US" sz="2800" b="1" dirty="0" smtClean="0">
                <a:solidFill>
                  <a:schemeClr val="bg1"/>
                </a:solidFill>
                <a:effectLst>
                  <a:outerShdw blurRad="50800" dist="38100" dir="8100000" algn="tr" rotWithShape="0">
                    <a:prstClr val="black">
                      <a:alpha val="40000"/>
                    </a:prstClr>
                  </a:outerShdw>
                </a:effectLst>
              </a:rPr>
              <a:t>Mechanical </a:t>
            </a:r>
            <a:r>
              <a:rPr lang="en-US" sz="2800" b="1" dirty="0">
                <a:solidFill>
                  <a:schemeClr val="bg1"/>
                </a:solidFill>
                <a:effectLst>
                  <a:outerShdw blurRad="50800" dist="38100" dir="8100000" algn="tr" rotWithShape="0">
                    <a:prstClr val="black">
                      <a:alpha val="40000"/>
                    </a:prstClr>
                  </a:outerShdw>
                </a:effectLst>
              </a:rPr>
              <a:t>and Aerospace Engineering</a:t>
            </a:r>
          </a:p>
          <a:p>
            <a:pPr marL="342900" indent="-342900">
              <a:buFont typeface="Arial"/>
              <a:buChar char="•"/>
            </a:pPr>
            <a:r>
              <a:rPr lang="en-US" sz="2800" b="1" dirty="0">
                <a:solidFill>
                  <a:schemeClr val="bg1"/>
                </a:solidFill>
                <a:effectLst>
                  <a:outerShdw blurRad="50800" dist="38100" dir="8100000" algn="tr" rotWithShape="0">
                    <a:prstClr val="black">
                      <a:alpha val="40000"/>
                    </a:prstClr>
                  </a:outerShdw>
                </a:effectLst>
              </a:rPr>
              <a:t>Civil and Environmental Engineering</a:t>
            </a:r>
          </a:p>
          <a:p>
            <a:pPr marL="342900" indent="-342900">
              <a:buFont typeface="Arial"/>
              <a:buChar char="•"/>
            </a:pPr>
            <a:r>
              <a:rPr lang="en-US" sz="2800" b="1" dirty="0">
                <a:solidFill>
                  <a:schemeClr val="bg1"/>
                </a:solidFill>
                <a:effectLst>
                  <a:outerShdw blurRad="50800" dist="38100" dir="8100000" algn="tr" rotWithShape="0">
                    <a:prstClr val="black">
                      <a:alpha val="40000"/>
                    </a:prstClr>
                  </a:outerShdw>
                </a:effectLst>
              </a:rPr>
              <a:t>Electrical Engineering and Computer Science</a:t>
            </a:r>
          </a:p>
          <a:p>
            <a:pPr marL="342900" indent="-342900">
              <a:buFont typeface="Arial"/>
              <a:buChar char="•"/>
            </a:pPr>
            <a:r>
              <a:rPr lang="en-US" sz="2800" b="1" dirty="0">
                <a:solidFill>
                  <a:schemeClr val="bg1"/>
                </a:solidFill>
                <a:effectLst>
                  <a:outerShdw blurRad="50800" dist="38100" dir="8100000" algn="tr" rotWithShape="0">
                    <a:prstClr val="black">
                      <a:alpha val="40000"/>
                    </a:prstClr>
                  </a:outerShdw>
                </a:effectLst>
              </a:rPr>
              <a:t>Chemical Engineering and Materials Science</a:t>
            </a:r>
          </a:p>
          <a:p>
            <a:pPr marL="342900" indent="-342900">
              <a:buFont typeface="Arial"/>
              <a:buChar char="•"/>
            </a:pPr>
            <a:r>
              <a:rPr lang="en-US" sz="2800" b="1" dirty="0">
                <a:solidFill>
                  <a:schemeClr val="bg1"/>
                </a:solidFill>
                <a:effectLst>
                  <a:outerShdw blurRad="50800" dist="38100" dir="8100000" algn="tr" rotWithShape="0">
                    <a:prstClr val="black">
                      <a:alpha val="40000"/>
                    </a:prstClr>
                  </a:outerShdw>
                </a:effectLst>
              </a:rPr>
              <a:t>Biomedical Engineering</a:t>
            </a:r>
          </a:p>
          <a:p>
            <a:pPr marL="342900" indent="-342900">
              <a:buFont typeface="Arial"/>
              <a:buChar char="•"/>
            </a:pPr>
            <a:r>
              <a:rPr lang="en-US" sz="2400" dirty="0" smtClean="0">
                <a:solidFill>
                  <a:schemeClr val="bg1"/>
                </a:solidFill>
              </a:rPr>
              <a:t> </a:t>
            </a:r>
            <a:r>
              <a:rPr lang="en-US" sz="2400" dirty="0" smtClean="0"/>
              <a:t> </a:t>
            </a:r>
            <a:endParaRPr lang="en-US" sz="2400" dirty="0"/>
          </a:p>
        </p:txBody>
      </p:sp>
    </p:spTree>
    <p:extLst>
      <p:ext uri="{BB962C8B-B14F-4D97-AF65-F5344CB8AC3E}">
        <p14:creationId xmlns:p14="http://schemas.microsoft.com/office/powerpoint/2010/main" val="6268773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RT_FACULTY"/>
          <p:cNvPicPr>
            <a:picLocks noChangeAspect="1"/>
          </p:cNvPicPr>
          <p:nvPr/>
        </p:nvPicPr>
        <p:blipFill rotWithShape="1">
          <a:blip r:embed="rId3" cstate="screen">
            <a:extLst>
              <a:ext uri="{28A0092B-C50C-407E-A947-70E740481C1C}">
                <a14:useLocalDpi xmlns:a14="http://schemas.microsoft.com/office/drawing/2010/main"/>
              </a:ext>
            </a:extLst>
          </a:blip>
          <a:srcRect t="3806" b="19712"/>
          <a:stretch/>
        </p:blipFill>
        <p:spPr>
          <a:xfrm>
            <a:off x="3942" y="17641"/>
            <a:ext cx="9141749" cy="6562512"/>
          </a:xfrm>
          <a:prstGeom prst="rect">
            <a:avLst/>
          </a:prstGeom>
        </p:spPr>
      </p:pic>
      <p:sp>
        <p:nvSpPr>
          <p:cNvPr id="15" name="TextBox 14"/>
          <p:cNvSpPr txBox="1"/>
          <p:nvPr/>
        </p:nvSpPr>
        <p:spPr>
          <a:xfrm>
            <a:off x="2158820" y="2953664"/>
            <a:ext cx="5623881" cy="3170099"/>
          </a:xfrm>
          <a:prstGeom prst="rect">
            <a:avLst/>
          </a:prstGeom>
          <a:noFill/>
          <a:ln w="38100" cmpd="sng">
            <a:noFill/>
          </a:ln>
          <a:effectLst/>
        </p:spPr>
        <p:txBody>
          <a:bodyPr wrap="square" rtlCol="0">
            <a:spAutoFit/>
          </a:bodyPr>
          <a:lstStyle/>
          <a:p>
            <a:r>
              <a:rPr lang="en-US" sz="20000" b="1" i="1" dirty="0" smtClean="0">
                <a:ln w="19050">
                  <a:solidFill>
                    <a:schemeClr val="bg1"/>
                  </a:solidFill>
                </a:ln>
                <a:blipFill rotWithShape="0">
                  <a:blip r:embed="rId4"/>
                  <a:stretch>
                    <a:fillRect/>
                  </a:stretch>
                </a:blipFill>
                <a:effectLst>
                  <a:innerShdw blurRad="38100" dist="38100" dir="16200000">
                    <a:prstClr val="black">
                      <a:alpha val="50000"/>
                    </a:prstClr>
                  </a:innerShdw>
                </a:effectLst>
                <a:latin typeface="Arial"/>
                <a:cs typeface="Arial"/>
              </a:rPr>
              <a:t>128</a:t>
            </a:r>
            <a:endParaRPr lang="en-US" sz="20000" b="1" i="1" dirty="0">
              <a:ln w="19050">
                <a:solidFill>
                  <a:schemeClr val="bg1"/>
                </a:solidFill>
              </a:ln>
              <a:blipFill rotWithShape="0">
                <a:blip r:embed="rId4"/>
                <a:stretch>
                  <a:fillRect/>
                </a:stretch>
              </a:blipFill>
              <a:effectLst>
                <a:innerShdw blurRad="38100" dist="38100" dir="16200000">
                  <a:prstClr val="black">
                    <a:alpha val="50000"/>
                  </a:prstClr>
                </a:innerShdw>
              </a:effectLst>
              <a:latin typeface="Arial"/>
              <a:cs typeface="Arial"/>
            </a:endParaRPr>
          </a:p>
        </p:txBody>
      </p:sp>
      <p:grpSp>
        <p:nvGrpSpPr>
          <p:cNvPr id="9" name="Group 8"/>
          <p:cNvGrpSpPr/>
          <p:nvPr/>
        </p:nvGrpSpPr>
        <p:grpSpPr>
          <a:xfrm>
            <a:off x="1691" y="6086959"/>
            <a:ext cx="9144000" cy="771041"/>
            <a:chOff x="1691" y="6086959"/>
            <a:chExt cx="9144000" cy="771041"/>
          </a:xfrm>
        </p:grpSpPr>
        <p:pic>
          <p:nvPicPr>
            <p:cNvPr id="10" name="Picture 9"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1" name="Rectangle 10"/>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4" name="Rectangle 23"/>
          <p:cNvSpPr/>
          <p:nvPr/>
        </p:nvSpPr>
        <p:spPr>
          <a:xfrm>
            <a:off x="1692" y="646331"/>
            <a:ext cx="2025054" cy="745196"/>
          </a:xfrm>
          <a:prstGeom prst="rect">
            <a:avLst/>
          </a:prstGeom>
          <a:solidFill>
            <a:schemeClr val="tx2">
              <a:lumMod val="75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ectangle 12"/>
          <p:cNvSpPr/>
          <p:nvPr/>
        </p:nvSpPr>
        <p:spPr>
          <a:xfrm>
            <a:off x="394118" y="846147"/>
            <a:ext cx="2044281" cy="369332"/>
          </a:xfrm>
          <a:prstGeom prst="rect">
            <a:avLst/>
          </a:prstGeom>
        </p:spPr>
        <p:txBody>
          <a:bodyPr wrap="square">
            <a:spAutoFit/>
          </a:bodyPr>
          <a:lstStyle/>
          <a:p>
            <a:r>
              <a:rPr lang="en-US" b="1" dirty="0" smtClean="0">
                <a:solidFill>
                  <a:srgbClr val="FDEA82"/>
                </a:solidFill>
                <a:latin typeface="Arial"/>
                <a:cs typeface="Arial"/>
              </a:rPr>
              <a:t>FACULTY</a:t>
            </a:r>
            <a:endParaRPr lang="en-US" b="1" dirty="0">
              <a:solidFill>
                <a:srgbClr val="FDEA82"/>
              </a:solidFill>
              <a:latin typeface="Arial"/>
              <a:cs typeface="Arial"/>
            </a:endParaRPr>
          </a:p>
        </p:txBody>
      </p:sp>
    </p:spTree>
    <p:extLst>
      <p:ext uri="{BB962C8B-B14F-4D97-AF65-F5344CB8AC3E}">
        <p14:creationId xmlns:p14="http://schemas.microsoft.com/office/powerpoint/2010/main" val="32792682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4-NAE-members.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78154"/>
            <a:ext cx="9145691" cy="6301153"/>
          </a:xfrm>
          <a:prstGeom prst="rect">
            <a:avLst/>
          </a:prstGeom>
        </p:spPr>
      </p:pic>
      <p:pic>
        <p:nvPicPr>
          <p:cNvPr id="4" name="Picture 3" descr="ART_NAE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6304" y="2850510"/>
            <a:ext cx="2108400" cy="2108400"/>
          </a:xfrm>
          <a:prstGeom prst="rect">
            <a:avLst/>
          </a:prstGeom>
          <a:effectLst>
            <a:outerShdw blurRad="63500" dist="63500" dir="2700000" algn="tl" rotWithShape="0">
              <a:srgbClr val="000000">
                <a:alpha val="45000"/>
              </a:srgbClr>
            </a:outerShdw>
          </a:effectLst>
        </p:spPr>
      </p:pic>
      <p:sp>
        <p:nvSpPr>
          <p:cNvPr id="6" name="TextBox 5"/>
          <p:cNvSpPr txBox="1"/>
          <p:nvPr/>
        </p:nvSpPr>
        <p:spPr>
          <a:xfrm>
            <a:off x="272852" y="5194562"/>
            <a:ext cx="3377848" cy="830997"/>
          </a:xfrm>
          <a:prstGeom prst="rect">
            <a:avLst/>
          </a:prstGeom>
          <a:noFill/>
        </p:spPr>
        <p:txBody>
          <a:bodyPr wrap="none" rtlCol="0">
            <a:spAutoFit/>
          </a:bodyPr>
          <a:lstStyle/>
          <a:p>
            <a:pPr algn="ctr"/>
            <a:r>
              <a:rPr lang="en-US" sz="2400" b="1" dirty="0" smtClean="0">
                <a:blipFill rotWithShape="0">
                  <a:blip r:embed="rId5"/>
                  <a:stretch>
                    <a:fillRect/>
                  </a:stretch>
                </a:blipFill>
                <a:effectLst>
                  <a:outerShdw blurRad="50800" dist="38100" dir="5400000" algn="t" rotWithShape="0">
                    <a:prstClr val="black">
                      <a:alpha val="40000"/>
                    </a:prstClr>
                  </a:outerShdw>
                </a:effectLst>
                <a:latin typeface="Arial"/>
                <a:cs typeface="Arial"/>
              </a:rPr>
              <a:t>NATIONAL ACADEMY</a:t>
            </a:r>
          </a:p>
          <a:p>
            <a:pPr algn="ctr"/>
            <a:r>
              <a:rPr lang="en-US" sz="2400" b="1" dirty="0" smtClean="0">
                <a:blipFill rotWithShape="0">
                  <a:blip r:embed="rId5"/>
                  <a:stretch>
                    <a:fillRect/>
                  </a:stretch>
                </a:blipFill>
                <a:effectLst>
                  <a:outerShdw blurRad="50800" dist="38100" dir="5400000" algn="t" rotWithShape="0">
                    <a:prstClr val="black">
                      <a:alpha val="40000"/>
                    </a:prstClr>
                  </a:outerShdw>
                </a:effectLst>
                <a:latin typeface="Arial"/>
                <a:cs typeface="Arial"/>
              </a:rPr>
              <a:t>OF ENGINEERING</a:t>
            </a:r>
            <a:endParaRPr lang="en-US" sz="2400" b="1" dirty="0">
              <a:blipFill rotWithShape="0">
                <a:blip r:embed="rId5"/>
                <a:stretch>
                  <a:fillRect/>
                </a:stretch>
              </a:blipFill>
              <a:effectLst>
                <a:outerShdw blurRad="50800" dist="38100" dir="5400000" algn="t" rotWithShape="0">
                  <a:prstClr val="black">
                    <a:alpha val="40000"/>
                  </a:prstClr>
                </a:outerShdw>
              </a:effectLst>
              <a:latin typeface="Arial"/>
              <a:cs typeface="Arial"/>
            </a:endParaRPr>
          </a:p>
        </p:txBody>
      </p:sp>
      <p:sp>
        <p:nvSpPr>
          <p:cNvPr id="10" name="TextBox 9"/>
          <p:cNvSpPr txBox="1"/>
          <p:nvPr/>
        </p:nvSpPr>
        <p:spPr>
          <a:xfrm>
            <a:off x="3310347" y="3304925"/>
            <a:ext cx="3864324" cy="3170099"/>
          </a:xfrm>
          <a:prstGeom prst="rect">
            <a:avLst/>
          </a:prstGeom>
          <a:noFill/>
          <a:ln w="12700" cmpd="sng">
            <a:noFill/>
          </a:ln>
          <a:effectLst/>
        </p:spPr>
        <p:txBody>
          <a:bodyPr wrap="square" rtlCol="0">
            <a:spAutoFit/>
          </a:bodyPr>
          <a:lstStyle/>
          <a:p>
            <a:r>
              <a:rPr lang="en-US" sz="20000" b="1" i="1" dirty="0" smtClean="0">
                <a:ln w="19050">
                  <a:solidFill>
                    <a:schemeClr val="bg1"/>
                  </a:solidFill>
                </a:ln>
                <a:blipFill rotWithShape="0">
                  <a:blip r:embed="rId5"/>
                  <a:stretch>
                    <a:fillRect/>
                  </a:stretch>
                </a:blipFill>
                <a:effectLst>
                  <a:innerShdw blurRad="38100" dist="38100" dir="16200000">
                    <a:prstClr val="black">
                      <a:alpha val="50000"/>
                    </a:prstClr>
                  </a:innerShdw>
                </a:effectLst>
                <a:latin typeface="Arial"/>
                <a:cs typeface="Arial"/>
              </a:rPr>
              <a:t>12</a:t>
            </a:r>
            <a:endParaRPr lang="en-US" sz="20000" b="1" i="1" dirty="0">
              <a:ln w="19050">
                <a:solidFill>
                  <a:schemeClr val="bg1"/>
                </a:solidFill>
              </a:ln>
              <a:blipFill rotWithShape="0">
                <a:blip r:embed="rId5"/>
                <a:stretch>
                  <a:fillRect/>
                </a:stretch>
              </a:blipFill>
              <a:effectLst>
                <a:innerShdw blurRad="38100" dist="38100" dir="16200000">
                  <a:prstClr val="black">
                    <a:alpha val="50000"/>
                  </a:prstClr>
                </a:innerShdw>
              </a:effectLst>
              <a:latin typeface="Arial"/>
              <a:cs typeface="Arial"/>
            </a:endParaRPr>
          </a:p>
        </p:txBody>
      </p:sp>
      <p:grpSp>
        <p:nvGrpSpPr>
          <p:cNvPr id="9" name="Group 8"/>
          <p:cNvGrpSpPr/>
          <p:nvPr/>
        </p:nvGrpSpPr>
        <p:grpSpPr>
          <a:xfrm>
            <a:off x="1691" y="6086959"/>
            <a:ext cx="9144000" cy="771041"/>
            <a:chOff x="1691" y="6086959"/>
            <a:chExt cx="9144000" cy="771041"/>
          </a:xfrm>
        </p:grpSpPr>
        <p:pic>
          <p:nvPicPr>
            <p:cNvPr id="11" name="Picture 10" descr="samueli-header.png"/>
            <p:cNvPicPr>
              <a:picLocks noChangeAspect="1"/>
            </p:cNvPicPr>
            <p:nvPr/>
          </p:nvPicPr>
          <p:blipFill rotWithShape="1">
            <a:blip r:embed="rId6"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2" name="Rectangle 11"/>
            <p:cNvSpPr/>
            <p:nvPr/>
          </p:nvSpPr>
          <p:spPr>
            <a:xfrm>
              <a:off x="1691" y="6086959"/>
              <a:ext cx="9142309" cy="54040"/>
            </a:xfrm>
            <a:prstGeom prst="rect">
              <a:avLst/>
            </a:prstGeom>
            <a:blipFill rotWithShape="1">
              <a:blip r:embed="rId7"/>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47124191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8" descr="bw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501780"/>
            <a:ext cx="2766872" cy="1581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4" descr="2009%20HSSOE%20Yearbook%20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86608" y="4501780"/>
            <a:ext cx="2407994" cy="1605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9" name="Group 8"/>
          <p:cNvGrpSpPr/>
          <p:nvPr/>
        </p:nvGrpSpPr>
        <p:grpSpPr>
          <a:xfrm>
            <a:off x="1691" y="6086959"/>
            <a:ext cx="9144000" cy="771041"/>
            <a:chOff x="1691" y="6086959"/>
            <a:chExt cx="9144000" cy="771041"/>
          </a:xfrm>
        </p:grpSpPr>
        <p:pic>
          <p:nvPicPr>
            <p:cNvPr id="11" name="Picture 10"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2" name="Rectangle 11"/>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13" name="Picture 7" descr="Copy of P102073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1" y="843"/>
            <a:ext cx="234929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1" descr="artificial_valv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95260" y="-1"/>
            <a:ext cx="2450431" cy="16010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6" descr="PERSIANN_system_small"/>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431483" y="4488527"/>
            <a:ext cx="2263777" cy="1598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0" descr="microchip"/>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350987" y="843"/>
            <a:ext cx="2402177"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4850296" y="-39600"/>
            <a:ext cx="1742801" cy="170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5" descr="2009%20HSSOE%20Yearbook%201"/>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695260" y="4488528"/>
            <a:ext cx="2478707" cy="159492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Rectangle 2"/>
          <p:cNvSpPr/>
          <p:nvPr/>
        </p:nvSpPr>
        <p:spPr>
          <a:xfrm>
            <a:off x="181164" y="2181468"/>
            <a:ext cx="4572000" cy="2308324"/>
          </a:xfrm>
          <a:prstGeom prst="rect">
            <a:avLst/>
          </a:prstGeom>
        </p:spPr>
        <p:txBody>
          <a:bodyPr>
            <a:spAutoFit/>
          </a:bodyPr>
          <a:lstStyle/>
          <a:p>
            <a:pPr>
              <a:spcAft>
                <a:spcPct val="25000"/>
              </a:spcAft>
              <a:buFontTx/>
              <a:buChar char="•"/>
              <a:defRPr/>
            </a:pPr>
            <a:r>
              <a:rPr lang="en-US" dirty="0">
                <a:solidFill>
                  <a:srgbClr val="021658"/>
                </a:solidFill>
                <a:cs typeface="Arial" charset="0"/>
              </a:rPr>
              <a:t>California Institute for Telecommunications and Information Technology </a:t>
            </a:r>
          </a:p>
          <a:p>
            <a:pPr>
              <a:spcAft>
                <a:spcPct val="25000"/>
              </a:spcAft>
              <a:buFontTx/>
              <a:buChar char="•"/>
              <a:defRPr/>
            </a:pPr>
            <a:r>
              <a:rPr lang="en-US" dirty="0">
                <a:solidFill>
                  <a:srgbClr val="021658"/>
                </a:solidFill>
                <a:cs typeface="Arial" charset="0"/>
              </a:rPr>
              <a:t>Integrated </a:t>
            </a:r>
            <a:r>
              <a:rPr lang="en-US" dirty="0" err="1">
                <a:solidFill>
                  <a:srgbClr val="021658"/>
                </a:solidFill>
                <a:cs typeface="Arial" charset="0"/>
              </a:rPr>
              <a:t>Nanosystems</a:t>
            </a:r>
            <a:r>
              <a:rPr lang="en-US" dirty="0">
                <a:solidFill>
                  <a:srgbClr val="021658"/>
                </a:solidFill>
                <a:cs typeface="Arial" charset="0"/>
              </a:rPr>
              <a:t> Research Facility </a:t>
            </a:r>
            <a:endParaRPr lang="en-US" dirty="0" smtClean="0">
              <a:solidFill>
                <a:srgbClr val="021658"/>
              </a:solidFill>
              <a:cs typeface="Arial" charset="0"/>
            </a:endParaRPr>
          </a:p>
          <a:p>
            <a:pPr>
              <a:spcAft>
                <a:spcPct val="25000"/>
              </a:spcAft>
              <a:buFontTx/>
              <a:buChar char="•"/>
              <a:defRPr/>
            </a:pPr>
            <a:r>
              <a:rPr lang="en-US" dirty="0">
                <a:solidFill>
                  <a:srgbClr val="021658"/>
                </a:solidFill>
                <a:cs typeface="Arial" charset="0"/>
              </a:rPr>
              <a:t>Center for </a:t>
            </a:r>
            <a:r>
              <a:rPr lang="en-US" dirty="0" smtClean="0">
                <a:solidFill>
                  <a:srgbClr val="021658"/>
                </a:solidFill>
                <a:cs typeface="Arial" charset="0"/>
              </a:rPr>
              <a:t>Embedded </a:t>
            </a:r>
            <a:r>
              <a:rPr lang="en-US" dirty="0">
                <a:solidFill>
                  <a:srgbClr val="021658"/>
                </a:solidFill>
                <a:cs typeface="Arial" charset="0"/>
              </a:rPr>
              <a:t>Computer Systems </a:t>
            </a:r>
          </a:p>
          <a:p>
            <a:pPr>
              <a:spcAft>
                <a:spcPct val="25000"/>
              </a:spcAft>
              <a:buFontTx/>
              <a:buChar char="•"/>
              <a:defRPr/>
            </a:pPr>
            <a:r>
              <a:rPr lang="en-US" dirty="0" err="1">
                <a:solidFill>
                  <a:srgbClr val="021658"/>
                </a:solidFill>
                <a:cs typeface="Arial" charset="0"/>
              </a:rPr>
              <a:t>RapidTech</a:t>
            </a:r>
            <a:r>
              <a:rPr lang="en-US" dirty="0">
                <a:solidFill>
                  <a:srgbClr val="021658"/>
                </a:solidFill>
                <a:cs typeface="Arial" charset="0"/>
              </a:rPr>
              <a:t> – Rapid Design and Manufacturing </a:t>
            </a:r>
          </a:p>
          <a:p>
            <a:pPr>
              <a:spcAft>
                <a:spcPct val="25000"/>
              </a:spcAft>
              <a:buFontTx/>
              <a:buChar char="•"/>
              <a:defRPr/>
            </a:pPr>
            <a:r>
              <a:rPr lang="en-US" dirty="0">
                <a:solidFill>
                  <a:srgbClr val="FF0000"/>
                </a:solidFill>
                <a:cs typeface="Arial" charset="0"/>
              </a:rPr>
              <a:t>Center for Advanced Design and Manufacturing of Integrated Microfluidics </a:t>
            </a:r>
          </a:p>
        </p:txBody>
      </p:sp>
      <p:sp>
        <p:nvSpPr>
          <p:cNvPr id="7" name="Rectangle 6"/>
          <p:cNvSpPr/>
          <p:nvPr/>
        </p:nvSpPr>
        <p:spPr>
          <a:xfrm>
            <a:off x="4652080" y="2203266"/>
            <a:ext cx="5287049" cy="2523768"/>
          </a:xfrm>
          <a:prstGeom prst="rect">
            <a:avLst/>
          </a:prstGeom>
        </p:spPr>
        <p:txBody>
          <a:bodyPr wrap="square">
            <a:spAutoFit/>
          </a:bodyPr>
          <a:lstStyle/>
          <a:p>
            <a:pPr>
              <a:spcAft>
                <a:spcPct val="25000"/>
              </a:spcAft>
              <a:buFontTx/>
              <a:buChar char="•"/>
              <a:defRPr/>
            </a:pPr>
            <a:r>
              <a:rPr lang="en-US" dirty="0" smtClean="0">
                <a:solidFill>
                  <a:srgbClr val="021658"/>
                </a:solidFill>
                <a:cs typeface="Arial" charset="0"/>
              </a:rPr>
              <a:t>Edwards </a:t>
            </a:r>
            <a:r>
              <a:rPr lang="en-US" dirty="0">
                <a:solidFill>
                  <a:srgbClr val="021658"/>
                </a:solidFill>
                <a:cs typeface="Arial" charset="0"/>
              </a:rPr>
              <a:t>Lifesciences Center for Advanced Cardiovascular Technology </a:t>
            </a:r>
          </a:p>
          <a:p>
            <a:pPr>
              <a:spcAft>
                <a:spcPct val="25000"/>
              </a:spcAft>
              <a:buFontTx/>
              <a:buChar char="•"/>
              <a:defRPr/>
            </a:pPr>
            <a:r>
              <a:rPr lang="en-US" dirty="0">
                <a:solidFill>
                  <a:srgbClr val="021658"/>
                </a:solidFill>
                <a:cs typeface="Arial" charset="0"/>
              </a:rPr>
              <a:t>Beckman Laser Institute (BLI) </a:t>
            </a:r>
          </a:p>
          <a:p>
            <a:pPr>
              <a:spcAft>
                <a:spcPct val="25000"/>
              </a:spcAft>
              <a:buFontTx/>
              <a:buChar char="•"/>
              <a:defRPr/>
            </a:pPr>
            <a:r>
              <a:rPr lang="en-US" dirty="0">
                <a:solidFill>
                  <a:srgbClr val="021658"/>
                </a:solidFill>
                <a:cs typeface="Arial" charset="0"/>
              </a:rPr>
              <a:t>Center for Hydrometeorology </a:t>
            </a:r>
            <a:endParaRPr lang="en-US" dirty="0" smtClean="0">
              <a:solidFill>
                <a:srgbClr val="021658"/>
              </a:solidFill>
              <a:cs typeface="Arial" charset="0"/>
            </a:endParaRPr>
          </a:p>
          <a:p>
            <a:pPr>
              <a:spcAft>
                <a:spcPct val="25000"/>
              </a:spcAft>
              <a:defRPr/>
            </a:pPr>
            <a:r>
              <a:rPr lang="en-US" dirty="0" smtClean="0">
                <a:solidFill>
                  <a:srgbClr val="021658"/>
                </a:solidFill>
                <a:cs typeface="Arial" charset="0"/>
              </a:rPr>
              <a:t>and Remote Sensing</a:t>
            </a:r>
          </a:p>
          <a:p>
            <a:pPr>
              <a:spcAft>
                <a:spcPct val="25000"/>
              </a:spcAft>
              <a:buFontTx/>
              <a:buChar char="•"/>
              <a:defRPr/>
            </a:pPr>
            <a:r>
              <a:rPr lang="en-US" dirty="0" smtClean="0">
                <a:solidFill>
                  <a:srgbClr val="FF0000"/>
                </a:solidFill>
                <a:cs typeface="Arial" charset="0"/>
              </a:rPr>
              <a:t>Advanced Power and Energy Program  </a:t>
            </a:r>
            <a:br>
              <a:rPr lang="en-US" dirty="0" smtClean="0">
                <a:solidFill>
                  <a:srgbClr val="FF0000"/>
                </a:solidFill>
                <a:cs typeface="Arial" charset="0"/>
              </a:rPr>
            </a:br>
            <a:r>
              <a:rPr lang="en-US" sz="1600" dirty="0" smtClean="0">
                <a:solidFill>
                  <a:srgbClr val="FF0000"/>
                </a:solidFill>
                <a:cs typeface="Arial" charset="0"/>
              </a:rPr>
              <a:t>-The National Fuel Cell Research Center (NFCRC) </a:t>
            </a:r>
            <a:br>
              <a:rPr lang="en-US" sz="1600" dirty="0" smtClean="0">
                <a:solidFill>
                  <a:srgbClr val="FF0000"/>
                </a:solidFill>
                <a:cs typeface="Arial" charset="0"/>
              </a:rPr>
            </a:br>
            <a:endParaRPr lang="en-US" sz="1600" dirty="0">
              <a:solidFill>
                <a:srgbClr val="FF0000"/>
              </a:solidFill>
              <a:cs typeface="Arial" charset="0"/>
            </a:endParaRPr>
          </a:p>
        </p:txBody>
      </p:sp>
      <p:sp>
        <p:nvSpPr>
          <p:cNvPr id="8" name="TextBox 7"/>
          <p:cNvSpPr txBox="1"/>
          <p:nvPr/>
        </p:nvSpPr>
        <p:spPr>
          <a:xfrm>
            <a:off x="2824111" y="1697630"/>
            <a:ext cx="3655937" cy="523220"/>
          </a:xfrm>
          <a:prstGeom prst="rect">
            <a:avLst/>
          </a:prstGeom>
          <a:noFill/>
        </p:spPr>
        <p:txBody>
          <a:bodyPr wrap="none" rtlCol="0">
            <a:spAutoFit/>
          </a:bodyPr>
          <a:lstStyle/>
          <a:p>
            <a:r>
              <a:rPr lang="en-US" sz="2800" dirty="0" smtClean="0"/>
              <a:t>Major Research Centers</a:t>
            </a:r>
            <a:endParaRPr lang="en-US" sz="2800" dirty="0"/>
          </a:p>
        </p:txBody>
      </p:sp>
    </p:spTree>
    <p:extLst>
      <p:ext uri="{BB962C8B-B14F-4D97-AF65-F5344CB8AC3E}">
        <p14:creationId xmlns:p14="http://schemas.microsoft.com/office/powerpoint/2010/main" val="30752602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hlinkClick r:id="rId3" action="ppaction://hlinkfile"/>
          </p:cNvPr>
          <p:cNvPicPr>
            <a:picLocks noChangeAspect="1"/>
          </p:cNvPicPr>
          <p:nvPr/>
        </p:nvPicPr>
        <p:blipFill rotWithShape="1">
          <a:blip r:embed="rId4" cstate="print">
            <a:extLst>
              <a:ext uri="{28A0092B-C50C-407E-A947-70E740481C1C}">
                <a14:useLocalDpi xmlns:a14="http://schemas.microsoft.com/office/drawing/2010/main" val="0"/>
              </a:ext>
            </a:extLst>
          </a:blip>
          <a:srcRect l="5119" r="6417"/>
          <a:stretch/>
        </p:blipFill>
        <p:spPr>
          <a:xfrm>
            <a:off x="-67148" y="-43349"/>
            <a:ext cx="9211148" cy="6184348"/>
          </a:xfrm>
          <a:prstGeom prst="rect">
            <a:avLst/>
          </a:prstGeom>
        </p:spPr>
      </p:pic>
      <p:sp>
        <p:nvSpPr>
          <p:cNvPr id="6" name="TextBox 5"/>
          <p:cNvSpPr txBox="1"/>
          <p:nvPr/>
        </p:nvSpPr>
        <p:spPr>
          <a:xfrm>
            <a:off x="-69100" y="4941810"/>
            <a:ext cx="9213100" cy="923330"/>
          </a:xfrm>
          <a:prstGeom prst="rect">
            <a:avLst/>
          </a:prstGeom>
          <a:noFill/>
        </p:spPr>
        <p:txBody>
          <a:bodyPr wrap="none" rtlCol="0">
            <a:spAutoFit/>
          </a:bodyPr>
          <a:lstStyle/>
          <a:p>
            <a:pPr algn="ctr"/>
            <a:r>
              <a:rPr lang="en-US" sz="5400" b="1" dirty="0" smtClean="0">
                <a:blipFill rotWithShape="0">
                  <a:blip r:embed="rId5"/>
                  <a:stretch>
                    <a:fillRect/>
                  </a:stretch>
                </a:blipFill>
                <a:effectLst>
                  <a:outerShdw blurRad="50800" dist="38100" dir="5400000" algn="t" rotWithShape="0">
                    <a:prstClr val="black">
                      <a:alpha val="40000"/>
                    </a:prstClr>
                  </a:outerShdw>
                </a:effectLst>
                <a:latin typeface="Arial"/>
                <a:cs typeface="Arial"/>
              </a:rPr>
              <a:t> EXPERIENTIAL LEARNING</a:t>
            </a:r>
            <a:endParaRPr lang="en-US" sz="5400" b="1" dirty="0">
              <a:blipFill rotWithShape="0">
                <a:blip r:embed="rId5"/>
                <a:stretch>
                  <a:fillRect/>
                </a:stretch>
              </a:blipFill>
              <a:effectLst>
                <a:outerShdw blurRad="50800" dist="38100" dir="5400000" algn="t" rotWithShape="0">
                  <a:prstClr val="black">
                    <a:alpha val="40000"/>
                  </a:prstClr>
                </a:outerShdw>
              </a:effectLst>
              <a:latin typeface="Arial"/>
              <a:cs typeface="Arial"/>
            </a:endParaRPr>
          </a:p>
        </p:txBody>
      </p:sp>
      <p:grpSp>
        <p:nvGrpSpPr>
          <p:cNvPr id="9" name="Group 8"/>
          <p:cNvGrpSpPr/>
          <p:nvPr/>
        </p:nvGrpSpPr>
        <p:grpSpPr>
          <a:xfrm>
            <a:off x="1691" y="6086959"/>
            <a:ext cx="9144000" cy="771041"/>
            <a:chOff x="1691" y="6086959"/>
            <a:chExt cx="9144000" cy="771041"/>
          </a:xfrm>
        </p:grpSpPr>
        <p:pic>
          <p:nvPicPr>
            <p:cNvPr id="11" name="Picture 10" descr="samueli-header.png"/>
            <p:cNvPicPr>
              <a:picLocks noChangeAspect="1"/>
            </p:cNvPicPr>
            <p:nvPr/>
          </p:nvPicPr>
          <p:blipFill rotWithShape="1">
            <a:blip r:embed="rId6"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2" name="Rectangle 11"/>
            <p:cNvSpPr/>
            <p:nvPr/>
          </p:nvSpPr>
          <p:spPr>
            <a:xfrm>
              <a:off x="1691" y="6086959"/>
              <a:ext cx="9142309" cy="54040"/>
            </a:xfrm>
            <a:prstGeom prst="rect">
              <a:avLst/>
            </a:prstGeom>
            <a:blipFill rotWithShape="1">
              <a:blip r:embed="rId7"/>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760164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ART_researche_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691" y="0"/>
            <a:ext cx="9144001" cy="6461859"/>
          </a:xfrm>
          <a:prstGeom prst="rect">
            <a:avLst/>
          </a:prstGeom>
        </p:spPr>
      </p:pic>
      <p:pic>
        <p:nvPicPr>
          <p:cNvPr id="3" name="Picture 2" descr="ART-Student-working-on-laptop.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692" y="4812"/>
            <a:ext cx="9144000" cy="6094476"/>
          </a:xfrm>
          <a:prstGeom prst="rect">
            <a:avLst/>
          </a:prstGeom>
        </p:spPr>
      </p:pic>
      <p:sp>
        <p:nvSpPr>
          <p:cNvPr id="11" name="TextBox 10"/>
          <p:cNvSpPr txBox="1"/>
          <p:nvPr/>
        </p:nvSpPr>
        <p:spPr>
          <a:xfrm>
            <a:off x="1560575" y="3061745"/>
            <a:ext cx="7390860" cy="3170099"/>
          </a:xfrm>
          <a:prstGeom prst="rect">
            <a:avLst/>
          </a:prstGeom>
          <a:noFill/>
        </p:spPr>
        <p:txBody>
          <a:bodyPr wrap="square" rtlCol="0">
            <a:spAutoFit/>
          </a:bodyPr>
          <a:lstStyle/>
          <a:p>
            <a:r>
              <a:rPr lang="en-US" sz="20000" b="1" i="1" dirty="0" smtClean="0">
                <a:blipFill rotWithShape="0">
                  <a:blip r:embed="rId5"/>
                  <a:stretch>
                    <a:fillRect/>
                  </a:stretch>
                </a:blipFill>
                <a:effectLst>
                  <a:glow rad="25400">
                    <a:schemeClr val="bg1">
                      <a:alpha val="96000"/>
                    </a:schemeClr>
                  </a:glow>
                  <a:innerShdw blurRad="63500" dist="50800" dir="16200000">
                    <a:prstClr val="black">
                      <a:alpha val="50000"/>
                    </a:prstClr>
                  </a:innerShdw>
                </a:effectLst>
                <a:latin typeface="Arial"/>
                <a:cs typeface="Arial"/>
              </a:rPr>
              <a:t>100%</a:t>
            </a:r>
            <a:endParaRPr lang="en-US" sz="20000" b="1" i="1" dirty="0">
              <a:blipFill rotWithShape="0">
                <a:blip r:embed="rId5"/>
                <a:stretch>
                  <a:fillRect/>
                </a:stretch>
              </a:blipFill>
              <a:effectLst>
                <a:glow rad="25400">
                  <a:schemeClr val="bg1">
                    <a:alpha val="96000"/>
                  </a:schemeClr>
                </a:glow>
                <a:innerShdw blurRad="63500" dist="50800" dir="16200000">
                  <a:prstClr val="black">
                    <a:alpha val="50000"/>
                  </a:prstClr>
                </a:innerShdw>
              </a:effectLst>
              <a:latin typeface="Arial"/>
              <a:cs typeface="Arial"/>
            </a:endParaRPr>
          </a:p>
        </p:txBody>
      </p:sp>
      <p:grpSp>
        <p:nvGrpSpPr>
          <p:cNvPr id="9" name="Group 8"/>
          <p:cNvGrpSpPr/>
          <p:nvPr/>
        </p:nvGrpSpPr>
        <p:grpSpPr>
          <a:xfrm>
            <a:off x="1691" y="6086959"/>
            <a:ext cx="9144000" cy="771041"/>
            <a:chOff x="1691" y="6086959"/>
            <a:chExt cx="9144000" cy="771041"/>
          </a:xfrm>
        </p:grpSpPr>
        <p:pic>
          <p:nvPicPr>
            <p:cNvPr id="10" name="Picture 9" descr="samueli-header.png"/>
            <p:cNvPicPr>
              <a:picLocks noChangeAspect="1"/>
            </p:cNvPicPr>
            <p:nvPr/>
          </p:nvPicPr>
          <p:blipFill rotWithShape="1">
            <a:blip r:embed="rId6"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2" name="Rectangle 11"/>
            <p:cNvSpPr/>
            <p:nvPr/>
          </p:nvSpPr>
          <p:spPr>
            <a:xfrm>
              <a:off x="1691" y="6086959"/>
              <a:ext cx="9142309" cy="54040"/>
            </a:xfrm>
            <a:prstGeom prst="rect">
              <a:avLst/>
            </a:prstGeom>
            <a:blipFill rotWithShape="1">
              <a:blip r:embed="rId7"/>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54812943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roadcom_chip_bcm2049.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1573" y="1113846"/>
            <a:ext cx="2808370" cy="2472325"/>
          </a:xfrm>
          <a:prstGeom prst="rect">
            <a:avLst/>
          </a:prstGeom>
        </p:spPr>
      </p:pic>
      <p:pic>
        <p:nvPicPr>
          <p:cNvPr id="6" name="Picture 5" descr="ART_Edwards-Lifesciences.jpg"/>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691" y="3644951"/>
            <a:ext cx="5969000" cy="1905000"/>
          </a:xfrm>
          <a:prstGeom prst="rect">
            <a:avLst/>
          </a:prstGeom>
        </p:spPr>
      </p:pic>
      <p:sp>
        <p:nvSpPr>
          <p:cNvPr id="9" name="TextBox 8"/>
          <p:cNvSpPr txBox="1"/>
          <p:nvPr/>
        </p:nvSpPr>
        <p:spPr>
          <a:xfrm>
            <a:off x="378315" y="5549951"/>
            <a:ext cx="6021635" cy="424048"/>
          </a:xfrm>
          <a:prstGeom prst="rect">
            <a:avLst/>
          </a:prstGeom>
          <a:noFill/>
        </p:spPr>
        <p:txBody>
          <a:bodyPr wrap="square" lIns="0" tIns="0" rIns="0" bIns="0" rtlCol="0">
            <a:spAutoFit/>
          </a:bodyPr>
          <a:lstStyle/>
          <a:p>
            <a:pPr>
              <a:lnSpc>
                <a:spcPts val="3200"/>
              </a:lnSpc>
            </a:pPr>
            <a:r>
              <a:rPr lang="en-US" sz="3200" b="1" dirty="0" smtClean="0">
                <a:solidFill>
                  <a:schemeClr val="tx2">
                    <a:lumMod val="75000"/>
                  </a:schemeClr>
                </a:solidFill>
                <a:latin typeface="Century"/>
                <a:cs typeface="Century"/>
              </a:rPr>
              <a:t>Corporate Partners</a:t>
            </a:r>
          </a:p>
        </p:txBody>
      </p:sp>
      <p:pic>
        <p:nvPicPr>
          <p:cNvPr id="4" name="Picture 3" descr="ART-intel-sign-23.jpg"/>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700143" y="0"/>
            <a:ext cx="5489818" cy="3566633"/>
          </a:xfrm>
          <a:prstGeom prst="rect">
            <a:avLst/>
          </a:prstGeom>
        </p:spPr>
      </p:pic>
      <p:pic>
        <p:nvPicPr>
          <p:cNvPr id="5" name="Picture 4" descr="ART_boeing.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964410" y="3349944"/>
            <a:ext cx="2868824" cy="2868824"/>
          </a:xfrm>
          <a:prstGeom prst="rect">
            <a:avLst/>
          </a:prstGeom>
        </p:spPr>
      </p:pic>
      <p:pic>
        <p:nvPicPr>
          <p:cNvPr id="7" name="Picture 6" descr="Art_northrupstacked+NG.png"/>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691" y="97691"/>
            <a:ext cx="3698452" cy="1338840"/>
          </a:xfrm>
          <a:prstGeom prst="rect">
            <a:avLst/>
          </a:prstGeom>
        </p:spPr>
      </p:pic>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8"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9"/>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263253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http://www.eng.uci.edu/files/images/gallery/_F3N9172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1204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36929" y="1683402"/>
            <a:ext cx="8296254" cy="4924425"/>
          </a:xfrm>
          <a:prstGeom prst="rect">
            <a:avLst/>
          </a:prstGeom>
          <a:noFill/>
        </p:spPr>
        <p:txBody>
          <a:bodyPr wrap="square" lIns="0" tIns="0" rIns="0" bIns="0" rtlCol="0">
            <a:spAutoFit/>
          </a:bodyPr>
          <a:lstStyle/>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Experience </a:t>
            </a:r>
            <a:r>
              <a:rPr lang="en-US" sz="3200" b="1" dirty="0">
                <a:solidFill>
                  <a:srgbClr val="FFFF00"/>
                </a:solidFill>
                <a:effectLst>
                  <a:outerShdw blurRad="38100" dist="38100" dir="2700000" algn="tl">
                    <a:srgbClr val="000000">
                      <a:alpha val="43137"/>
                    </a:srgbClr>
                  </a:outerShdw>
                </a:effectLst>
                <a:cs typeface="Century"/>
              </a:rPr>
              <a:t>cutting-edge research</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Differentiate </a:t>
            </a:r>
            <a:r>
              <a:rPr lang="en-US" sz="3200" b="1" dirty="0">
                <a:solidFill>
                  <a:srgbClr val="FFFF00"/>
                </a:solidFill>
                <a:effectLst>
                  <a:outerShdw blurRad="38100" dist="38100" dir="2700000" algn="tl">
                    <a:srgbClr val="000000">
                      <a:alpha val="43137"/>
                    </a:srgbClr>
                  </a:outerShdw>
                </a:effectLst>
                <a:cs typeface="Century"/>
              </a:rPr>
              <a:t>your graduate application</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Opportunity to obtain </a:t>
            </a:r>
            <a:r>
              <a:rPr lang="en-US" sz="3200" b="1" dirty="0">
                <a:solidFill>
                  <a:srgbClr val="FFFF00"/>
                </a:solidFill>
                <a:effectLst>
                  <a:outerShdw blurRad="38100" dist="38100" dir="2700000" algn="tl">
                    <a:srgbClr val="000000">
                      <a:alpha val="43137"/>
                    </a:srgbClr>
                  </a:outerShdw>
                </a:effectLst>
                <a:cs typeface="Century"/>
              </a:rPr>
              <a:t>a “Letter of Recommendation” from top research </a:t>
            </a:r>
            <a:r>
              <a:rPr lang="en-US" sz="3200" b="1" dirty="0" smtClean="0">
                <a:solidFill>
                  <a:srgbClr val="FFFF00"/>
                </a:solidFill>
                <a:effectLst>
                  <a:outerShdw blurRad="38100" dist="38100" dir="2700000" algn="tl">
                    <a:srgbClr val="000000">
                      <a:alpha val="43137"/>
                    </a:srgbClr>
                  </a:outerShdw>
                </a:effectLst>
                <a:cs typeface="Century"/>
              </a:rPr>
              <a:t>faculty</a:t>
            </a:r>
          </a:p>
          <a:p>
            <a:pPr marL="457200" indent="-457200">
              <a:buFont typeface="Arial"/>
              <a:buChar char="•"/>
            </a:pPr>
            <a:r>
              <a:rPr lang="en-US" sz="3200" b="1" dirty="0">
                <a:solidFill>
                  <a:srgbClr val="FFFF00"/>
                </a:solidFill>
                <a:effectLst>
                  <a:outerShdw blurRad="38100" dist="38100" dir="2700000" algn="tl">
                    <a:srgbClr val="000000">
                      <a:alpha val="43137"/>
                    </a:srgbClr>
                  </a:outerShdw>
                </a:effectLst>
                <a:cs typeface="Century"/>
              </a:rPr>
              <a:t>6 units of research credits</a:t>
            </a:r>
          </a:p>
          <a:p>
            <a:pPr marL="457200" indent="-457200">
              <a:buFont typeface="Arial"/>
              <a:buChar char="•"/>
            </a:pPr>
            <a:r>
              <a:rPr lang="en-US" sz="3200" b="1" dirty="0">
                <a:solidFill>
                  <a:srgbClr val="FFFF00"/>
                </a:solidFill>
                <a:effectLst>
                  <a:outerShdw blurRad="38100" dist="38100" dir="2700000" algn="tl">
                    <a:srgbClr val="000000">
                      <a:alpha val="43137"/>
                    </a:srgbClr>
                  </a:outerShdw>
                </a:effectLst>
                <a:cs typeface="Century"/>
              </a:rPr>
              <a:t>Completion of a research project</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Publication Opportunity</a:t>
            </a: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p:txBody>
      </p:sp>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Rectangle 17"/>
          <p:cNvSpPr/>
          <p:nvPr/>
        </p:nvSpPr>
        <p:spPr>
          <a:xfrm>
            <a:off x="1692"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139116" y="826474"/>
            <a:ext cx="1750205" cy="400110"/>
          </a:xfrm>
          <a:prstGeom prst="rect">
            <a:avLst/>
          </a:prstGeom>
        </p:spPr>
        <p:txBody>
          <a:bodyPr wrap="square">
            <a:spAutoFit/>
          </a:bodyPr>
          <a:lstStyle/>
          <a:p>
            <a:r>
              <a:rPr lang="en-US" sz="2000" b="1" dirty="0" smtClean="0">
                <a:solidFill>
                  <a:srgbClr val="365E91"/>
                </a:solidFill>
                <a:latin typeface="Arial"/>
                <a:cs typeface="Arial"/>
              </a:rPr>
              <a:t>Key Benefits</a:t>
            </a:r>
            <a:endParaRPr lang="en-US" sz="2000" b="1" dirty="0">
              <a:solidFill>
                <a:srgbClr val="365E91"/>
              </a:solidFill>
              <a:latin typeface="Arial"/>
              <a:cs typeface="Arial"/>
            </a:endParaRPr>
          </a:p>
        </p:txBody>
      </p:sp>
    </p:spTree>
    <p:extLst>
      <p:ext uri="{BB962C8B-B14F-4D97-AF65-F5344CB8AC3E}">
        <p14:creationId xmlns:p14="http://schemas.microsoft.com/office/powerpoint/2010/main" val="19717335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http://www.eng.uci.edu/files/images/gallery/_F3N9172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12047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436929" y="1683402"/>
            <a:ext cx="8296254" cy="4431983"/>
          </a:xfrm>
          <a:prstGeom prst="rect">
            <a:avLst/>
          </a:prstGeom>
          <a:noFill/>
        </p:spPr>
        <p:txBody>
          <a:bodyPr wrap="square" lIns="0" tIns="0" rIns="0" bIns="0" rtlCol="0">
            <a:spAutoFit/>
          </a:bodyPr>
          <a:lstStyle/>
          <a:p>
            <a:pPr marL="457200" indent="-457200">
              <a:buFont typeface="Arial"/>
              <a:buChar char="•"/>
            </a:pPr>
            <a:r>
              <a:rPr lang="en-US" sz="3200" b="1" dirty="0">
                <a:solidFill>
                  <a:srgbClr val="FFFF00"/>
                </a:solidFill>
                <a:effectLst>
                  <a:outerShdw blurRad="38100" dist="38100" dir="2700000" algn="tl">
                    <a:srgbClr val="000000">
                      <a:alpha val="43137"/>
                    </a:srgbClr>
                  </a:outerShdw>
                </a:effectLst>
                <a:cs typeface="Century"/>
              </a:rPr>
              <a:t>Enhance your English proficiency </a:t>
            </a:r>
          </a:p>
          <a:p>
            <a:pPr marL="457200" indent="-457200">
              <a:buFont typeface="Arial"/>
              <a:buChar char="•"/>
            </a:pPr>
            <a:r>
              <a:rPr lang="en-US" sz="3200" b="1" dirty="0">
                <a:solidFill>
                  <a:srgbClr val="FFFF00"/>
                </a:solidFill>
                <a:effectLst>
                  <a:outerShdw blurRad="38100" dist="38100" dir="2700000" algn="tl">
                    <a:srgbClr val="000000">
                      <a:alpha val="43137"/>
                    </a:srgbClr>
                  </a:outerShdw>
                </a:effectLst>
                <a:cs typeface="Century"/>
              </a:rPr>
              <a:t>Increase your collaborative skills</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Professional </a:t>
            </a:r>
            <a:r>
              <a:rPr lang="en-US" sz="3200" b="1" dirty="0">
                <a:solidFill>
                  <a:srgbClr val="FFFF00"/>
                </a:solidFill>
                <a:effectLst>
                  <a:outerShdw blurRad="38100" dist="38100" dir="2700000" algn="tl">
                    <a:srgbClr val="000000">
                      <a:alpha val="43137"/>
                    </a:srgbClr>
                  </a:outerShdw>
                </a:effectLst>
                <a:cs typeface="Century"/>
              </a:rPr>
              <a:t>Development</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Technical </a:t>
            </a:r>
            <a:r>
              <a:rPr lang="en-US" sz="3200" b="1" dirty="0">
                <a:solidFill>
                  <a:srgbClr val="FFFF00"/>
                </a:solidFill>
                <a:effectLst>
                  <a:outerShdw blurRad="38100" dist="38100" dir="2700000" algn="tl">
                    <a:srgbClr val="000000">
                      <a:alpha val="43137"/>
                    </a:srgbClr>
                  </a:outerShdw>
                </a:effectLst>
                <a:cs typeface="Century"/>
              </a:rPr>
              <a:t>Communication </a:t>
            </a:r>
            <a:r>
              <a:rPr lang="en-US" sz="3200" b="1" dirty="0" smtClean="0">
                <a:solidFill>
                  <a:srgbClr val="FFFF00"/>
                </a:solidFill>
                <a:effectLst>
                  <a:outerShdw blurRad="38100" dist="38100" dir="2700000" algn="tl">
                    <a:srgbClr val="000000">
                      <a:alpha val="43137"/>
                    </a:srgbClr>
                  </a:outerShdw>
                </a:effectLst>
                <a:cs typeface="Century"/>
              </a:rPr>
              <a:t>Skills</a:t>
            </a:r>
          </a:p>
          <a:p>
            <a:pPr marL="457200" indent="-457200">
              <a:buFont typeface="Arial"/>
              <a:buChar char="•"/>
            </a:pPr>
            <a:r>
              <a:rPr lang="en-US" sz="3200" b="1" dirty="0" smtClean="0">
                <a:solidFill>
                  <a:srgbClr val="FFFF00"/>
                </a:solidFill>
                <a:effectLst>
                  <a:outerShdw blurRad="38100" dist="38100" dir="2700000" algn="tl">
                    <a:srgbClr val="000000">
                      <a:alpha val="43137"/>
                    </a:srgbClr>
                  </a:outerShdw>
                </a:effectLst>
                <a:cs typeface="Century"/>
              </a:rPr>
              <a:t>Immerse </a:t>
            </a:r>
            <a:r>
              <a:rPr lang="en-US" sz="3200" b="1" dirty="0">
                <a:solidFill>
                  <a:srgbClr val="FFFF00"/>
                </a:solidFill>
                <a:effectLst>
                  <a:outerShdw blurRad="38100" dist="38100" dir="2700000" algn="tl">
                    <a:srgbClr val="000000">
                      <a:alpha val="43137"/>
                    </a:srgbClr>
                  </a:outerShdw>
                </a:effectLst>
                <a:cs typeface="Century"/>
              </a:rPr>
              <a:t>yourself in the </a:t>
            </a:r>
            <a:r>
              <a:rPr lang="en-US" sz="3200" b="1" dirty="0" smtClean="0">
                <a:solidFill>
                  <a:srgbClr val="FFFF00"/>
                </a:solidFill>
                <a:effectLst>
                  <a:outerShdw blurRad="38100" dist="38100" dir="2700000" algn="tl">
                    <a:srgbClr val="000000">
                      <a:alpha val="43137"/>
                    </a:srgbClr>
                  </a:outerShdw>
                </a:effectLst>
                <a:cs typeface="Century"/>
              </a:rPr>
              <a:t>American </a:t>
            </a:r>
            <a:r>
              <a:rPr lang="en-US" sz="3200" b="1" dirty="0">
                <a:solidFill>
                  <a:srgbClr val="FFFF00"/>
                </a:solidFill>
                <a:effectLst>
                  <a:outerShdw blurRad="38100" dist="38100" dir="2700000" algn="tl">
                    <a:srgbClr val="000000">
                      <a:alpha val="43137"/>
                    </a:srgbClr>
                  </a:outerShdw>
                </a:effectLst>
                <a:cs typeface="Century"/>
              </a:rPr>
              <a:t>culture</a:t>
            </a:r>
          </a:p>
          <a:p>
            <a:pPr marL="457200" indent="-457200">
              <a:buFont typeface="Arial"/>
              <a:buChar char="•"/>
            </a:pPr>
            <a:endParaRPr lang="en-US" sz="3200" b="1" dirty="0">
              <a:solidFill>
                <a:srgbClr val="FFFF00"/>
              </a:solidFill>
              <a:effectLst>
                <a:outerShdw blurRad="38100" dist="38100" dir="2700000" algn="tl">
                  <a:srgbClr val="000000">
                    <a:alpha val="43137"/>
                  </a:srgbClr>
                </a:outerShdw>
              </a:effectLst>
              <a:cs typeface="Century"/>
            </a:endParaRP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a:p>
            <a:pPr marL="457200" indent="-457200">
              <a:buFont typeface="Arial"/>
              <a:buChar char="•"/>
            </a:pPr>
            <a:endParaRPr lang="en-US" sz="3200" b="1" dirty="0" smtClean="0">
              <a:solidFill>
                <a:srgbClr val="FFFF00"/>
              </a:solidFill>
              <a:effectLst>
                <a:outerShdw blurRad="38100" dist="38100" dir="2700000" algn="tl">
                  <a:srgbClr val="000000">
                    <a:alpha val="43137"/>
                  </a:srgbClr>
                </a:outerShdw>
              </a:effectLst>
              <a:cs typeface="Century"/>
            </a:endParaRPr>
          </a:p>
        </p:txBody>
      </p:sp>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8" name="Rectangle 17"/>
          <p:cNvSpPr/>
          <p:nvPr/>
        </p:nvSpPr>
        <p:spPr>
          <a:xfrm>
            <a:off x="1692"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139116" y="826474"/>
            <a:ext cx="1750205" cy="400110"/>
          </a:xfrm>
          <a:prstGeom prst="rect">
            <a:avLst/>
          </a:prstGeom>
        </p:spPr>
        <p:txBody>
          <a:bodyPr wrap="square">
            <a:spAutoFit/>
          </a:bodyPr>
          <a:lstStyle/>
          <a:p>
            <a:r>
              <a:rPr lang="en-US" sz="2000" b="1" dirty="0" smtClean="0">
                <a:solidFill>
                  <a:srgbClr val="365E91"/>
                </a:solidFill>
                <a:latin typeface="Arial"/>
                <a:cs typeface="Arial"/>
              </a:rPr>
              <a:t>Key Benefits</a:t>
            </a:r>
            <a:endParaRPr lang="en-US" sz="2000" b="1" dirty="0">
              <a:solidFill>
                <a:srgbClr val="365E91"/>
              </a:solidFill>
              <a:latin typeface="Arial"/>
              <a:cs typeface="Arial"/>
            </a:endParaRPr>
          </a:p>
        </p:txBody>
      </p:sp>
    </p:spTree>
    <p:extLst>
      <p:ext uri="{BB962C8B-B14F-4D97-AF65-F5344CB8AC3E}">
        <p14:creationId xmlns:p14="http://schemas.microsoft.com/office/powerpoint/2010/main" val="16932883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RT-PARK25123-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907"/>
            <a:ext cx="9144000" cy="6784258"/>
          </a:xfrm>
          <a:prstGeom prst="rect">
            <a:avLst/>
          </a:prstGeom>
        </p:spPr>
      </p:pic>
      <p:pic>
        <p:nvPicPr>
          <p:cNvPr id="3" name="Picture 2" descr="IMG_5239.JP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7"/>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274849" y="826474"/>
            <a:ext cx="1405459" cy="369332"/>
          </a:xfrm>
          <a:prstGeom prst="rect">
            <a:avLst/>
          </a:prstGeom>
        </p:spPr>
        <p:txBody>
          <a:bodyPr wrap="square">
            <a:spAutoFit/>
          </a:bodyPr>
          <a:lstStyle/>
          <a:p>
            <a:r>
              <a:rPr lang="en-US" b="1" dirty="0" smtClean="0">
                <a:solidFill>
                  <a:srgbClr val="365E91"/>
                </a:solidFill>
                <a:latin typeface="Arial"/>
                <a:cs typeface="Arial"/>
              </a:rPr>
              <a:t>QUALIFY</a:t>
            </a:r>
            <a:endParaRPr lang="en-US" b="1" dirty="0">
              <a:solidFill>
                <a:srgbClr val="365E91"/>
              </a:solidFill>
              <a:latin typeface="Arial"/>
              <a:cs typeface="Arial"/>
            </a:endParaRPr>
          </a:p>
        </p:txBody>
      </p:sp>
      <p:sp>
        <p:nvSpPr>
          <p:cNvPr id="2" name="TextBox 1"/>
          <p:cNvSpPr txBox="1"/>
          <p:nvPr/>
        </p:nvSpPr>
        <p:spPr>
          <a:xfrm>
            <a:off x="299170" y="3988927"/>
            <a:ext cx="8964099" cy="2492990"/>
          </a:xfrm>
          <a:prstGeom prst="rect">
            <a:avLst/>
          </a:prstGeom>
          <a:noFill/>
        </p:spPr>
        <p:txBody>
          <a:bodyPr wrap="square" rtlCol="0">
            <a:spAutoFit/>
          </a:bodyPr>
          <a:lstStyle/>
          <a:p>
            <a:r>
              <a:rPr lang="en-US" sz="2600" b="1" dirty="0" smtClean="0">
                <a:solidFill>
                  <a:schemeClr val="bg1"/>
                </a:solidFill>
              </a:rPr>
              <a:t>Requirements</a:t>
            </a:r>
            <a:endParaRPr lang="en-US" sz="2600" b="1" dirty="0">
              <a:solidFill>
                <a:schemeClr val="bg1"/>
              </a:solidFill>
            </a:endParaRPr>
          </a:p>
          <a:p>
            <a:pPr marL="342900" indent="-342900">
              <a:buFont typeface="Arial"/>
              <a:buChar char="•"/>
            </a:pPr>
            <a:r>
              <a:rPr lang="en-US" sz="2600" b="1" dirty="0" smtClean="0">
                <a:solidFill>
                  <a:schemeClr val="bg1"/>
                </a:solidFill>
              </a:rPr>
              <a:t>Engineering or Science Major</a:t>
            </a:r>
          </a:p>
          <a:p>
            <a:pPr marL="342900" indent="-342900">
              <a:buFont typeface="Arial"/>
              <a:buChar char="•"/>
            </a:pPr>
            <a:r>
              <a:rPr lang="en-US" sz="2600" b="1" dirty="0" smtClean="0">
                <a:solidFill>
                  <a:schemeClr val="bg1"/>
                </a:solidFill>
              </a:rPr>
              <a:t>TOEFL</a:t>
            </a:r>
            <a:r>
              <a:rPr lang="en-US" sz="2600" b="1" dirty="0">
                <a:solidFill>
                  <a:schemeClr val="bg1"/>
                </a:solidFill>
              </a:rPr>
              <a:t>: 80  or IELTS 6.5</a:t>
            </a:r>
          </a:p>
          <a:p>
            <a:pPr marL="342900" indent="-342900">
              <a:buFont typeface="Arial"/>
              <a:buChar char="•"/>
            </a:pPr>
            <a:r>
              <a:rPr lang="en-US" sz="2600" b="1" dirty="0">
                <a:solidFill>
                  <a:schemeClr val="bg1"/>
                </a:solidFill>
              </a:rPr>
              <a:t>GPA requirement:  a minimum of </a:t>
            </a:r>
            <a:r>
              <a:rPr lang="en-US" sz="2600" b="1" dirty="0" smtClean="0">
                <a:solidFill>
                  <a:schemeClr val="bg1"/>
                </a:solidFill>
              </a:rPr>
              <a:t>3.1 and </a:t>
            </a:r>
            <a:r>
              <a:rPr lang="en-US" sz="2600" b="1" dirty="0">
                <a:solidFill>
                  <a:schemeClr val="bg1"/>
                </a:solidFill>
              </a:rPr>
              <a:t>above on a 4.0 scale </a:t>
            </a:r>
          </a:p>
          <a:p>
            <a:pPr marL="342900" indent="-342900">
              <a:buFont typeface="Arial"/>
              <a:buChar char="•"/>
            </a:pPr>
            <a:r>
              <a:rPr lang="en-US" sz="2600" b="1" dirty="0" smtClean="0">
                <a:solidFill>
                  <a:schemeClr val="bg1"/>
                </a:solidFill>
              </a:rPr>
              <a:t>Prior Research is a Plus</a:t>
            </a:r>
            <a:r>
              <a:rPr lang="en-US" sz="2600" b="1" dirty="0">
                <a:solidFill>
                  <a:schemeClr val="bg1"/>
                </a:solidFill>
              </a:rPr>
              <a:t> </a:t>
            </a:r>
            <a:r>
              <a:rPr lang="en-US" sz="2600" b="1" dirty="0"/>
              <a:t> </a:t>
            </a:r>
          </a:p>
        </p:txBody>
      </p:sp>
    </p:spTree>
    <p:extLst>
      <p:ext uri="{BB962C8B-B14F-4D97-AF65-F5344CB8AC3E}">
        <p14:creationId xmlns:p14="http://schemas.microsoft.com/office/powerpoint/2010/main" val="29771374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_5063.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91" y="-115454"/>
            <a:ext cx="9144000" cy="6858000"/>
          </a:xfrm>
          <a:prstGeom prst="rect">
            <a:avLst/>
          </a:prstGeom>
        </p:spPr>
      </p:pic>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274849" y="705336"/>
            <a:ext cx="1534337" cy="646331"/>
          </a:xfrm>
          <a:prstGeom prst="rect">
            <a:avLst/>
          </a:prstGeom>
        </p:spPr>
        <p:txBody>
          <a:bodyPr wrap="square">
            <a:spAutoFit/>
          </a:bodyPr>
          <a:lstStyle/>
          <a:p>
            <a:r>
              <a:rPr lang="en-US" b="1" dirty="0" smtClean="0">
                <a:solidFill>
                  <a:srgbClr val="365E91"/>
                </a:solidFill>
                <a:latin typeface="Arial"/>
                <a:cs typeface="Arial"/>
              </a:rPr>
              <a:t>ESTIMATED COSTS</a:t>
            </a:r>
            <a:endParaRPr lang="en-US" b="1" dirty="0">
              <a:solidFill>
                <a:srgbClr val="365E91"/>
              </a:solidFill>
              <a:latin typeface="Arial"/>
              <a:cs typeface="Arial"/>
            </a:endParaRPr>
          </a:p>
        </p:txBody>
      </p:sp>
      <p:graphicFrame>
        <p:nvGraphicFramePr>
          <p:cNvPr id="10" name="Table 9"/>
          <p:cNvGraphicFramePr>
            <a:graphicFrameLocks noGrp="1"/>
          </p:cNvGraphicFramePr>
          <p:nvPr>
            <p:extLst>
              <p:ext uri="{D42A27DB-BD31-4B8C-83A1-F6EECF244321}">
                <p14:modId xmlns:p14="http://schemas.microsoft.com/office/powerpoint/2010/main" val="3173501765"/>
              </p:ext>
            </p:extLst>
          </p:nvPr>
        </p:nvGraphicFramePr>
        <p:xfrm>
          <a:off x="685800" y="1872343"/>
          <a:ext cx="7924800" cy="3733800"/>
        </p:xfrm>
        <a:graphic>
          <a:graphicData uri="http://schemas.openxmlformats.org/drawingml/2006/table">
            <a:tbl>
              <a:tblPr firstRow="1" firstCol="1" bandRow="1">
                <a:tableStyleId>{5C22544A-7EE6-4342-B048-85BDC9FD1C3A}</a:tableStyleId>
              </a:tblPr>
              <a:tblGrid>
                <a:gridCol w="4045226"/>
                <a:gridCol w="3879574"/>
              </a:tblGrid>
              <a:tr h="466725">
                <a:tc>
                  <a:txBody>
                    <a:bodyPr/>
                    <a:lstStyle/>
                    <a:p>
                      <a:pPr marL="0" marR="0" algn="ctr">
                        <a:lnSpc>
                          <a:spcPct val="115000"/>
                        </a:lnSpc>
                        <a:spcBef>
                          <a:spcPts val="0"/>
                        </a:spcBef>
                        <a:spcAft>
                          <a:spcPts val="0"/>
                        </a:spcAft>
                      </a:pPr>
                      <a:r>
                        <a:rPr lang="en-US" sz="2000" dirty="0" smtClean="0">
                          <a:effectLst/>
                        </a:rPr>
                        <a:t>ITEM</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smtClean="0">
                          <a:effectLst/>
                        </a:rPr>
                        <a:t>ESTIMATED</a:t>
                      </a:r>
                      <a:r>
                        <a:rPr lang="en-US" sz="2000" baseline="0" dirty="0" smtClean="0">
                          <a:effectLst/>
                        </a:rPr>
                        <a:t> COST</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Application and F1 Visa Fee</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$750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Mandatory Campus Fee</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$250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Program Fee + Tuition</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$3620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Research Expenses</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$2000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Health Insurance (10 weeks)</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$430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nSpc>
                          <a:spcPct val="115000"/>
                        </a:lnSpc>
                        <a:spcBef>
                          <a:spcPts val="0"/>
                        </a:spcBef>
                        <a:spcAft>
                          <a:spcPts val="0"/>
                        </a:spcAft>
                      </a:pPr>
                      <a:r>
                        <a:rPr lang="en-US" sz="2000" dirty="0">
                          <a:effectLst/>
                        </a:rPr>
                        <a:t>Housing </a:t>
                      </a:r>
                      <a:endParaRPr lang="en-US" sz="2000" dirty="0">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000" dirty="0">
                          <a:solidFill>
                            <a:schemeClr val="bg1"/>
                          </a:solidFill>
                          <a:effectLst/>
                        </a:rPr>
                        <a:t>$1950</a:t>
                      </a:r>
                      <a:endParaRPr lang="en-US" sz="20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r h="466725">
                <a:tc>
                  <a:txBody>
                    <a:bodyPr/>
                    <a:lstStyle/>
                    <a:p>
                      <a:pPr marL="0" marR="0" algn="ctr">
                        <a:lnSpc>
                          <a:spcPct val="115000"/>
                        </a:lnSpc>
                        <a:spcBef>
                          <a:spcPts val="0"/>
                        </a:spcBef>
                        <a:spcAft>
                          <a:spcPts val="0"/>
                        </a:spcAft>
                      </a:pPr>
                      <a:r>
                        <a:rPr lang="en-US" sz="2400" dirty="0">
                          <a:solidFill>
                            <a:srgbClr val="FFFF00"/>
                          </a:solidFill>
                          <a:effectLst/>
                        </a:rPr>
                        <a:t>Total</a:t>
                      </a:r>
                      <a:endParaRPr lang="en-US" sz="2400" dirty="0">
                        <a:solidFill>
                          <a:srgbClr val="FFFF00"/>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c>
                  <a:txBody>
                    <a:bodyPr/>
                    <a:lstStyle/>
                    <a:p>
                      <a:pPr marL="0" marR="0" algn="ctr">
                        <a:lnSpc>
                          <a:spcPct val="115000"/>
                        </a:lnSpc>
                        <a:spcBef>
                          <a:spcPts val="0"/>
                        </a:spcBef>
                        <a:spcAft>
                          <a:spcPts val="0"/>
                        </a:spcAft>
                      </a:pPr>
                      <a:r>
                        <a:rPr lang="en-US" sz="2400" dirty="0">
                          <a:solidFill>
                            <a:schemeClr val="bg1"/>
                          </a:solidFill>
                          <a:effectLst/>
                        </a:rPr>
                        <a:t>$9000</a:t>
                      </a:r>
                      <a:endParaRPr lang="en-US" sz="2400" dirty="0">
                        <a:solidFill>
                          <a:schemeClr val="bg1"/>
                        </a:solidFill>
                        <a:effectLst/>
                        <a:latin typeface="Calibri" panose="020F0502020204030204" pitchFamily="34" charset="0"/>
                        <a:ea typeface="SimSun" panose="02010600030101010101" pitchFamily="2" charset="-122"/>
                        <a:cs typeface="Times New Roman" panose="02020603050405020304" pitchFamily="18" charset="0"/>
                      </a:endParaRPr>
                    </a:p>
                  </a:txBody>
                  <a:tcPr marL="68580" marR="68580" marT="0" marB="0">
                    <a:solidFill>
                      <a:srgbClr val="000000">
                        <a:alpha val="63137"/>
                      </a:srgbClr>
                    </a:solidFill>
                  </a:tcPr>
                </a:tc>
              </a:tr>
            </a:tbl>
          </a:graphicData>
        </a:graphic>
      </p:graphicFrame>
    </p:spTree>
    <p:extLst>
      <p:ext uri="{BB962C8B-B14F-4D97-AF65-F5344CB8AC3E}">
        <p14:creationId xmlns:p14="http://schemas.microsoft.com/office/powerpoint/2010/main" val="6211336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G_5130.JP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041"/>
            <a:ext cx="9144000" cy="6096000"/>
          </a:xfrm>
          <a:prstGeom prst="rect">
            <a:avLst/>
          </a:prstGeom>
        </p:spPr>
      </p:pic>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6"/>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1691" y="826474"/>
            <a:ext cx="2171666" cy="400110"/>
          </a:xfrm>
          <a:prstGeom prst="rect">
            <a:avLst/>
          </a:prstGeom>
        </p:spPr>
        <p:txBody>
          <a:bodyPr wrap="square">
            <a:spAutoFit/>
          </a:bodyPr>
          <a:lstStyle/>
          <a:p>
            <a:r>
              <a:rPr lang="en-US" sz="2000" b="1" dirty="0" smtClean="0">
                <a:solidFill>
                  <a:srgbClr val="365E91"/>
                </a:solidFill>
                <a:latin typeface="Arial"/>
                <a:cs typeface="Arial"/>
              </a:rPr>
              <a:t>TIMELINE 2017</a:t>
            </a:r>
            <a:endParaRPr lang="en-US" sz="2000" b="1" dirty="0">
              <a:solidFill>
                <a:srgbClr val="365E91"/>
              </a:solidFill>
              <a:latin typeface="Arial"/>
              <a:cs typeface="Arial"/>
            </a:endParaRPr>
          </a:p>
        </p:txBody>
      </p:sp>
      <p:sp>
        <p:nvSpPr>
          <p:cNvPr id="2" name="TextBox 1"/>
          <p:cNvSpPr txBox="1"/>
          <p:nvPr/>
        </p:nvSpPr>
        <p:spPr>
          <a:xfrm>
            <a:off x="274847" y="2311634"/>
            <a:ext cx="8975169" cy="2769989"/>
          </a:xfrm>
          <a:prstGeom prst="rect">
            <a:avLst/>
          </a:prstGeom>
          <a:noFill/>
          <a:effectLst/>
        </p:spPr>
        <p:txBody>
          <a:bodyPr wrap="square" rtlCol="0">
            <a:spAutoFit/>
          </a:bodyPr>
          <a:lstStyle/>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January 27, Application Deadline</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6-10, Online Interview</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24, Admission</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10, Project </a:t>
            </a:r>
            <a:r>
              <a:rPr lang="en-US" sz="2800" b="1" dirty="0">
                <a:solidFill>
                  <a:schemeClr val="bg1"/>
                </a:solidFill>
                <a:effectLst>
                  <a:outerShdw blurRad="50800" dist="38100" dir="8100000" algn="tr" rotWithShape="0">
                    <a:prstClr val="black">
                      <a:alpha val="40000"/>
                    </a:prstClr>
                  </a:outerShdw>
                </a:effectLst>
                <a:latin typeface="Arial"/>
                <a:cs typeface="Arial"/>
              </a:rPr>
              <a:t>Matching </a:t>
            </a:r>
            <a:endParaRPr lang="en-US" sz="2800" b="1" dirty="0" smtClean="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13, </a:t>
            </a:r>
            <a:r>
              <a:rPr lang="en-US" sz="2800" b="1" dirty="0">
                <a:solidFill>
                  <a:schemeClr val="bg1"/>
                </a:solidFill>
                <a:effectLst>
                  <a:outerShdw blurRad="50800" dist="38100" dir="8100000" algn="tr" rotWithShape="0">
                    <a:prstClr val="black">
                      <a:alpha val="40000"/>
                    </a:prstClr>
                  </a:outerShdw>
                </a:effectLst>
                <a:latin typeface="Arial"/>
                <a:cs typeface="Arial"/>
              </a:rPr>
              <a:t>Applying for </a:t>
            </a:r>
            <a:r>
              <a:rPr lang="en-US" sz="2800" b="1" dirty="0" smtClean="0">
                <a:solidFill>
                  <a:schemeClr val="bg1"/>
                </a:solidFill>
                <a:effectLst>
                  <a:outerShdw blurRad="50800" dist="38100" dir="8100000" algn="tr" rotWithShape="0">
                    <a:prstClr val="black">
                      <a:alpha val="40000"/>
                    </a:prstClr>
                  </a:outerShdw>
                </a:effectLst>
                <a:latin typeface="Arial"/>
                <a:cs typeface="Arial"/>
              </a:rPr>
              <a:t>Visa</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p:txBody>
      </p:sp>
    </p:spTree>
    <p:extLst>
      <p:ext uri="{BB962C8B-B14F-4D97-AF65-F5344CB8AC3E}">
        <p14:creationId xmlns:p14="http://schemas.microsoft.com/office/powerpoint/2010/main" val="42064995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3"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4"/>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5"/>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1691" y="826474"/>
            <a:ext cx="2171666" cy="400110"/>
          </a:xfrm>
          <a:prstGeom prst="rect">
            <a:avLst/>
          </a:prstGeom>
        </p:spPr>
        <p:txBody>
          <a:bodyPr wrap="square">
            <a:spAutoFit/>
          </a:bodyPr>
          <a:lstStyle/>
          <a:p>
            <a:r>
              <a:rPr lang="en-US" sz="2000" b="1" dirty="0" smtClean="0">
                <a:solidFill>
                  <a:srgbClr val="365E91"/>
                </a:solidFill>
                <a:latin typeface="Arial"/>
                <a:cs typeface="Arial"/>
              </a:rPr>
              <a:t>TIMELINE 2017</a:t>
            </a:r>
            <a:endParaRPr lang="en-US" sz="2000" b="1" dirty="0">
              <a:solidFill>
                <a:srgbClr val="365E91"/>
              </a:solidFill>
              <a:latin typeface="Arial"/>
              <a:cs typeface="Arial"/>
            </a:endParaRPr>
          </a:p>
        </p:txBody>
      </p:sp>
      <p:sp>
        <p:nvSpPr>
          <p:cNvPr id="2" name="TextBox 1"/>
          <p:cNvSpPr txBox="1"/>
          <p:nvPr/>
        </p:nvSpPr>
        <p:spPr>
          <a:xfrm>
            <a:off x="274847" y="2311634"/>
            <a:ext cx="8975169" cy="2769989"/>
          </a:xfrm>
          <a:prstGeom prst="rect">
            <a:avLst/>
          </a:prstGeom>
          <a:noFill/>
          <a:effectLst/>
        </p:spPr>
        <p:txBody>
          <a:bodyPr wrap="square" rtlCol="0">
            <a:spAutoFit/>
          </a:bodyPr>
          <a:lstStyle/>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January 27, Application Deadline</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6-10, Online Interview</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24, Admission</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10, Project </a:t>
            </a:r>
            <a:r>
              <a:rPr lang="en-US" sz="2800" b="1" dirty="0">
                <a:solidFill>
                  <a:schemeClr val="bg1"/>
                </a:solidFill>
                <a:effectLst>
                  <a:outerShdw blurRad="50800" dist="38100" dir="8100000" algn="tr" rotWithShape="0">
                    <a:prstClr val="black">
                      <a:alpha val="40000"/>
                    </a:prstClr>
                  </a:outerShdw>
                </a:effectLst>
                <a:latin typeface="Arial"/>
                <a:cs typeface="Arial"/>
              </a:rPr>
              <a:t>Matching </a:t>
            </a:r>
            <a:endParaRPr lang="en-US" sz="2800" b="1" dirty="0" smtClean="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13, </a:t>
            </a:r>
            <a:r>
              <a:rPr lang="en-US" sz="2800" b="1" dirty="0">
                <a:solidFill>
                  <a:schemeClr val="bg1"/>
                </a:solidFill>
                <a:effectLst>
                  <a:outerShdw blurRad="50800" dist="38100" dir="8100000" algn="tr" rotWithShape="0">
                    <a:prstClr val="black">
                      <a:alpha val="40000"/>
                    </a:prstClr>
                  </a:outerShdw>
                </a:effectLst>
                <a:latin typeface="Arial"/>
                <a:cs typeface="Arial"/>
              </a:rPr>
              <a:t>Applying for </a:t>
            </a:r>
            <a:r>
              <a:rPr lang="en-US" sz="2800" b="1" dirty="0" smtClean="0">
                <a:solidFill>
                  <a:schemeClr val="bg1"/>
                </a:solidFill>
                <a:effectLst>
                  <a:outerShdw blurRad="50800" dist="38100" dir="8100000" algn="tr" rotWithShape="0">
                    <a:prstClr val="black">
                      <a:alpha val="40000"/>
                    </a:prstClr>
                  </a:outerShdw>
                </a:effectLst>
                <a:latin typeface="Arial"/>
                <a:cs typeface="Arial"/>
              </a:rPr>
              <a:t>Visa</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p:txBody>
      </p:sp>
      <p:pic>
        <p:nvPicPr>
          <p:cNvPr id="9" name="Picture 8"/>
          <p:cNvPicPr>
            <a:picLocks noChangeAspect="1"/>
          </p:cNvPicPr>
          <p:nvPr/>
        </p:nvPicPr>
        <p:blipFill rotWithShape="1">
          <a:blip r:embed="rId6"/>
          <a:srcRect l="6633" r="1070"/>
          <a:stretch/>
        </p:blipFill>
        <p:spPr>
          <a:xfrm>
            <a:off x="0" y="-1"/>
            <a:ext cx="9144000" cy="6086959"/>
          </a:xfrm>
          <a:prstGeom prst="rect">
            <a:avLst/>
          </a:prstGeom>
        </p:spPr>
      </p:pic>
      <p:sp>
        <p:nvSpPr>
          <p:cNvPr id="10" name="TextBox 9"/>
          <p:cNvSpPr txBox="1"/>
          <p:nvPr/>
        </p:nvSpPr>
        <p:spPr>
          <a:xfrm>
            <a:off x="2517914" y="441754"/>
            <a:ext cx="4647426" cy="584775"/>
          </a:xfrm>
          <a:prstGeom prst="rect">
            <a:avLst/>
          </a:prstGeom>
          <a:noFill/>
        </p:spPr>
        <p:txBody>
          <a:bodyPr wrap="none" rtlCol="0">
            <a:spAutoFit/>
          </a:bodyPr>
          <a:lstStyle/>
          <a:p>
            <a:r>
              <a:rPr lang="en-US" sz="3200" dirty="0" smtClean="0">
                <a:solidFill>
                  <a:schemeClr val="tx2">
                    <a:lumMod val="60000"/>
                    <a:lumOff val="40000"/>
                  </a:schemeClr>
                </a:solidFill>
                <a:latin typeface="Arial" panose="020B0604020202020204" pitchFamily="34" charset="0"/>
                <a:cs typeface="Arial" panose="020B0604020202020204" pitchFamily="34" charset="0"/>
              </a:rPr>
              <a:t>Feedback from Students</a:t>
            </a:r>
            <a:endParaRPr lang="en-US" sz="3200" dirty="0">
              <a:solidFill>
                <a:schemeClr val="tx2">
                  <a:lumMod val="60000"/>
                  <a:lumOff val="4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11026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3"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4"/>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 name="Rectangle 6"/>
          <p:cNvSpPr/>
          <p:nvPr/>
        </p:nvSpPr>
        <p:spPr>
          <a:xfrm>
            <a:off x="0" y="646331"/>
            <a:ext cx="2025054" cy="745196"/>
          </a:xfrm>
          <a:prstGeom prst="rect">
            <a:avLst/>
          </a:prstGeom>
          <a:blipFill rotWithShape="1">
            <a:blip r:embed="rId5"/>
            <a:stretch>
              <a:fillRect/>
            </a:stretch>
          </a:blipFill>
          <a:ln>
            <a:noFill/>
          </a:ln>
          <a:effectLst>
            <a:outerShdw blurRad="63500" dist="63500" dir="2700000" algn="tl" rotWithShape="0">
              <a:srgbClr val="000000">
                <a:alpha val="50000"/>
              </a:srgb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1691" y="826474"/>
            <a:ext cx="2171666" cy="400110"/>
          </a:xfrm>
          <a:prstGeom prst="rect">
            <a:avLst/>
          </a:prstGeom>
        </p:spPr>
        <p:txBody>
          <a:bodyPr wrap="square">
            <a:spAutoFit/>
          </a:bodyPr>
          <a:lstStyle/>
          <a:p>
            <a:r>
              <a:rPr lang="en-US" sz="2000" b="1" dirty="0" smtClean="0">
                <a:solidFill>
                  <a:srgbClr val="365E91"/>
                </a:solidFill>
                <a:latin typeface="Arial"/>
                <a:cs typeface="Arial"/>
              </a:rPr>
              <a:t>TIMELINE 2017</a:t>
            </a:r>
            <a:endParaRPr lang="en-US" sz="2000" b="1" dirty="0">
              <a:solidFill>
                <a:srgbClr val="365E91"/>
              </a:solidFill>
              <a:latin typeface="Arial"/>
              <a:cs typeface="Arial"/>
            </a:endParaRPr>
          </a:p>
        </p:txBody>
      </p:sp>
      <p:sp>
        <p:nvSpPr>
          <p:cNvPr id="2" name="TextBox 1"/>
          <p:cNvSpPr txBox="1"/>
          <p:nvPr/>
        </p:nvSpPr>
        <p:spPr>
          <a:xfrm>
            <a:off x="274847" y="2311634"/>
            <a:ext cx="8975169" cy="2769989"/>
          </a:xfrm>
          <a:prstGeom prst="rect">
            <a:avLst/>
          </a:prstGeom>
          <a:noFill/>
          <a:effectLst/>
        </p:spPr>
        <p:txBody>
          <a:bodyPr wrap="square" rtlCol="0">
            <a:spAutoFit/>
          </a:bodyPr>
          <a:lstStyle/>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January 27, Application Deadline</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6-10, Online Interview</a:t>
            </a: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February 24, Admission</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10, Project </a:t>
            </a:r>
            <a:r>
              <a:rPr lang="en-US" sz="2800" b="1" dirty="0">
                <a:solidFill>
                  <a:schemeClr val="bg1"/>
                </a:solidFill>
                <a:effectLst>
                  <a:outerShdw blurRad="50800" dist="38100" dir="8100000" algn="tr" rotWithShape="0">
                    <a:prstClr val="black">
                      <a:alpha val="40000"/>
                    </a:prstClr>
                  </a:outerShdw>
                </a:effectLst>
                <a:latin typeface="Arial"/>
                <a:cs typeface="Arial"/>
              </a:rPr>
              <a:t>Matching </a:t>
            </a:r>
            <a:endParaRPr lang="en-US" sz="2800" b="1" dirty="0" smtClean="0">
              <a:solidFill>
                <a:schemeClr val="bg1"/>
              </a:solidFill>
              <a:effectLst>
                <a:outerShdw blurRad="50800" dist="38100" dir="8100000" algn="tr" rotWithShape="0">
                  <a:prstClr val="black">
                    <a:alpha val="40000"/>
                  </a:prstClr>
                </a:outerShdw>
              </a:effectLst>
              <a:latin typeface="Arial"/>
              <a:cs typeface="Arial"/>
            </a:endParaRPr>
          </a:p>
          <a:p>
            <a:pPr marL="457200" indent="-457200">
              <a:lnSpc>
                <a:spcPct val="110000"/>
              </a:lnSpc>
              <a:spcAft>
                <a:spcPts val="600"/>
              </a:spcAft>
              <a:buFont typeface="Arial"/>
              <a:buChar char="•"/>
            </a:pPr>
            <a:r>
              <a:rPr lang="en-US" sz="2800" b="1" dirty="0" smtClean="0">
                <a:solidFill>
                  <a:schemeClr val="bg1"/>
                </a:solidFill>
                <a:effectLst>
                  <a:outerShdw blurRad="50800" dist="38100" dir="8100000" algn="tr" rotWithShape="0">
                    <a:prstClr val="black">
                      <a:alpha val="40000"/>
                    </a:prstClr>
                  </a:outerShdw>
                </a:effectLst>
                <a:latin typeface="Arial"/>
                <a:cs typeface="Arial"/>
              </a:rPr>
              <a:t>March 13, </a:t>
            </a:r>
            <a:r>
              <a:rPr lang="en-US" sz="2800" b="1" dirty="0">
                <a:solidFill>
                  <a:schemeClr val="bg1"/>
                </a:solidFill>
                <a:effectLst>
                  <a:outerShdw blurRad="50800" dist="38100" dir="8100000" algn="tr" rotWithShape="0">
                    <a:prstClr val="black">
                      <a:alpha val="40000"/>
                    </a:prstClr>
                  </a:outerShdw>
                </a:effectLst>
                <a:latin typeface="Arial"/>
                <a:cs typeface="Arial"/>
              </a:rPr>
              <a:t>Applying for </a:t>
            </a:r>
            <a:r>
              <a:rPr lang="en-US" sz="2800" b="1" dirty="0" smtClean="0">
                <a:solidFill>
                  <a:schemeClr val="bg1"/>
                </a:solidFill>
                <a:effectLst>
                  <a:outerShdw blurRad="50800" dist="38100" dir="8100000" algn="tr" rotWithShape="0">
                    <a:prstClr val="black">
                      <a:alpha val="40000"/>
                    </a:prstClr>
                  </a:outerShdw>
                </a:effectLst>
                <a:latin typeface="Arial"/>
                <a:cs typeface="Arial"/>
              </a:rPr>
              <a:t>Visa</a:t>
            </a:r>
            <a:endParaRPr lang="en-US" sz="2800" b="1" dirty="0">
              <a:solidFill>
                <a:schemeClr val="bg1"/>
              </a:solidFill>
              <a:effectLst>
                <a:outerShdw blurRad="50800" dist="38100" dir="8100000" algn="tr" rotWithShape="0">
                  <a:prstClr val="black">
                    <a:alpha val="40000"/>
                  </a:prstClr>
                </a:outerShdw>
              </a:effectLst>
              <a:latin typeface="Arial"/>
              <a:cs typeface="Arial"/>
            </a:endParaRPr>
          </a:p>
        </p:txBody>
      </p:sp>
      <p:pic>
        <p:nvPicPr>
          <p:cNvPr id="9" name="Picture 8"/>
          <p:cNvPicPr>
            <a:picLocks noChangeAspect="1"/>
          </p:cNvPicPr>
          <p:nvPr/>
        </p:nvPicPr>
        <p:blipFill rotWithShape="1">
          <a:blip r:embed="rId6"/>
          <a:srcRect l="6633" r="1070"/>
          <a:stretch/>
        </p:blipFill>
        <p:spPr>
          <a:xfrm>
            <a:off x="0" y="-1"/>
            <a:ext cx="9144000" cy="6086959"/>
          </a:xfrm>
          <a:prstGeom prst="rect">
            <a:avLst/>
          </a:prstGeom>
        </p:spPr>
      </p:pic>
      <p:sp>
        <p:nvSpPr>
          <p:cNvPr id="10" name="TextBox 9"/>
          <p:cNvSpPr txBox="1"/>
          <p:nvPr/>
        </p:nvSpPr>
        <p:spPr>
          <a:xfrm>
            <a:off x="2517914" y="441754"/>
            <a:ext cx="4647426" cy="584775"/>
          </a:xfrm>
          <a:prstGeom prst="rect">
            <a:avLst/>
          </a:prstGeom>
          <a:noFill/>
        </p:spPr>
        <p:txBody>
          <a:bodyPr wrap="none" rtlCol="0">
            <a:spAutoFit/>
          </a:bodyPr>
          <a:lstStyle/>
          <a:p>
            <a:r>
              <a:rPr lang="en-US" sz="3200" dirty="0" smtClean="0">
                <a:solidFill>
                  <a:schemeClr val="tx2">
                    <a:lumMod val="60000"/>
                    <a:lumOff val="40000"/>
                  </a:schemeClr>
                </a:solidFill>
                <a:latin typeface="Arial" panose="020B0604020202020204" pitchFamily="34" charset="0"/>
                <a:cs typeface="Arial" panose="020B0604020202020204" pitchFamily="34" charset="0"/>
              </a:rPr>
              <a:t>Feedback from Students</a:t>
            </a:r>
            <a:endParaRPr lang="en-US" sz="3200" dirty="0">
              <a:solidFill>
                <a:schemeClr val="tx2">
                  <a:lumMod val="60000"/>
                  <a:lumOff val="40000"/>
                </a:schemeClr>
              </a:solidFill>
              <a:latin typeface="Arial" panose="020B0604020202020204" pitchFamily="34" charset="0"/>
              <a:cs typeface="Arial" panose="020B0604020202020204" pitchFamily="34" charset="0"/>
            </a:endParaRPr>
          </a:p>
        </p:txBody>
      </p:sp>
      <p:graphicFrame>
        <p:nvGraphicFramePr>
          <p:cNvPr id="14" name="Chart 13"/>
          <p:cNvGraphicFramePr>
            <a:graphicFrameLocks/>
          </p:cNvGraphicFramePr>
          <p:nvPr>
            <p:extLst>
              <p:ext uri="{D42A27DB-BD31-4B8C-83A1-F6EECF244321}">
                <p14:modId xmlns:p14="http://schemas.microsoft.com/office/powerpoint/2010/main" val="686802673"/>
              </p:ext>
            </p:extLst>
          </p:nvPr>
        </p:nvGraphicFramePr>
        <p:xfrm>
          <a:off x="274847" y="1206672"/>
          <a:ext cx="8683623" cy="4677293"/>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84114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PARK25123-pm.png"/>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3907"/>
            <a:ext cx="9144000" cy="6784258"/>
          </a:xfrm>
          <a:prstGeom prst="rect">
            <a:avLst/>
          </a:prstGeom>
        </p:spPr>
      </p:pic>
      <p:grpSp>
        <p:nvGrpSpPr>
          <p:cNvPr id="13" name="Group 12"/>
          <p:cNvGrpSpPr/>
          <p:nvPr/>
        </p:nvGrpSpPr>
        <p:grpSpPr>
          <a:xfrm>
            <a:off x="1691" y="6086959"/>
            <a:ext cx="9144000" cy="771041"/>
            <a:chOff x="1691" y="6086959"/>
            <a:chExt cx="9144000" cy="771041"/>
          </a:xfrm>
        </p:grpSpPr>
        <p:pic>
          <p:nvPicPr>
            <p:cNvPr id="14" name="Picture 13"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5" name="Rectangle 14"/>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aphicFrame>
        <p:nvGraphicFramePr>
          <p:cNvPr id="7" name="Chart 6"/>
          <p:cNvGraphicFramePr>
            <a:graphicFrameLocks/>
          </p:cNvGraphicFramePr>
          <p:nvPr>
            <p:extLst>
              <p:ext uri="{D42A27DB-BD31-4B8C-83A1-F6EECF244321}">
                <p14:modId xmlns:p14="http://schemas.microsoft.com/office/powerpoint/2010/main" val="1359060369"/>
              </p:ext>
            </p:extLst>
          </p:nvPr>
        </p:nvGraphicFramePr>
        <p:xfrm>
          <a:off x="728869" y="662609"/>
          <a:ext cx="7540488" cy="5194852"/>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10698413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RT_laguna Beach.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461860"/>
          </a:xfrm>
          <a:prstGeom prst="rect">
            <a:avLst/>
          </a:prstGeom>
        </p:spPr>
      </p:pic>
      <p:sp>
        <p:nvSpPr>
          <p:cNvPr id="11" name="TextBox 10"/>
          <p:cNvSpPr txBox="1"/>
          <p:nvPr/>
        </p:nvSpPr>
        <p:spPr>
          <a:xfrm>
            <a:off x="1965944" y="3061745"/>
            <a:ext cx="5141196" cy="3170099"/>
          </a:xfrm>
          <a:prstGeom prst="rect">
            <a:avLst/>
          </a:prstGeom>
          <a:noFill/>
        </p:spPr>
        <p:txBody>
          <a:bodyPr wrap="square" rtlCol="0">
            <a:spAutoFit/>
          </a:bodyPr>
          <a:lstStyle/>
          <a:p>
            <a:r>
              <a:rPr lang="en-US" sz="20000" b="1" i="1" dirty="0" smtClean="0">
                <a:blipFill rotWithShape="0">
                  <a:blip r:embed="rId4"/>
                  <a:stretch>
                    <a:fillRect/>
                  </a:stretch>
                </a:blipFill>
                <a:effectLst>
                  <a:glow rad="25400">
                    <a:schemeClr val="bg1">
                      <a:alpha val="96000"/>
                    </a:schemeClr>
                  </a:glow>
                  <a:innerShdw blurRad="63500" dist="50800" dir="16200000">
                    <a:prstClr val="black">
                      <a:alpha val="50000"/>
                    </a:prstClr>
                  </a:innerShdw>
                </a:effectLst>
                <a:latin typeface="Arial"/>
                <a:cs typeface="Arial"/>
              </a:rPr>
              <a:t>278</a:t>
            </a:r>
            <a:endParaRPr lang="en-US" sz="20000" b="1" i="1" dirty="0">
              <a:blipFill rotWithShape="0">
                <a:blip r:embed="rId4"/>
                <a:stretch>
                  <a:fillRect/>
                </a:stretch>
              </a:blipFill>
              <a:effectLst>
                <a:glow rad="25400">
                  <a:schemeClr val="bg1">
                    <a:alpha val="96000"/>
                  </a:schemeClr>
                </a:glow>
                <a:innerShdw blurRad="63500" dist="50800" dir="16200000">
                  <a:prstClr val="black">
                    <a:alpha val="50000"/>
                  </a:prstClr>
                </a:innerShdw>
              </a:effectLst>
              <a:latin typeface="Arial"/>
              <a:cs typeface="Arial"/>
            </a:endParaRPr>
          </a:p>
        </p:txBody>
      </p:sp>
      <p:grpSp>
        <p:nvGrpSpPr>
          <p:cNvPr id="9" name="Group 8"/>
          <p:cNvGrpSpPr/>
          <p:nvPr/>
        </p:nvGrpSpPr>
        <p:grpSpPr>
          <a:xfrm>
            <a:off x="1691" y="6086959"/>
            <a:ext cx="9144000" cy="771041"/>
            <a:chOff x="1691" y="6086959"/>
            <a:chExt cx="9144000" cy="771041"/>
          </a:xfrm>
        </p:grpSpPr>
        <p:pic>
          <p:nvPicPr>
            <p:cNvPr id="10" name="Picture 9" descr="samueli-header.png"/>
            <p:cNvPicPr>
              <a:picLocks noChangeAspect="1"/>
            </p:cNvPicPr>
            <p:nvPr/>
          </p:nvPicPr>
          <p:blipFill rotWithShape="1">
            <a:blip r:embed="rId5"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2" name="Rectangle 11"/>
            <p:cNvSpPr/>
            <p:nvPr/>
          </p:nvSpPr>
          <p:spPr>
            <a:xfrm>
              <a:off x="1691" y="6086959"/>
              <a:ext cx="9142309" cy="54040"/>
            </a:xfrm>
            <a:prstGeom prst="rect">
              <a:avLst/>
            </a:prstGeom>
            <a:blipFill rotWithShape="1">
              <a:blip r:embed="rId6"/>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39816750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RT_ChineseFood.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6639" y="-108080"/>
            <a:ext cx="9162330" cy="6569940"/>
          </a:xfrm>
          <a:prstGeom prst="rect">
            <a:avLst/>
          </a:prstGeom>
        </p:spPr>
      </p:pic>
      <p:grpSp>
        <p:nvGrpSpPr>
          <p:cNvPr id="11" name="Group 10"/>
          <p:cNvGrpSpPr/>
          <p:nvPr/>
        </p:nvGrpSpPr>
        <p:grpSpPr>
          <a:xfrm>
            <a:off x="1691" y="6086959"/>
            <a:ext cx="9144000" cy="771041"/>
            <a:chOff x="1691" y="6086959"/>
            <a:chExt cx="9144000" cy="771041"/>
          </a:xfrm>
        </p:grpSpPr>
        <p:pic>
          <p:nvPicPr>
            <p:cNvPr id="12" name="Picture 11"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3" name="Rectangle 12"/>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050142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Shot 2016-04-18 at 11.33.38 AM.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431800"/>
            <a:ext cx="9144000" cy="5971702"/>
          </a:xfrm>
          <a:prstGeom prst="rect">
            <a:avLst/>
          </a:prstGeom>
        </p:spPr>
      </p:pic>
      <p:sp>
        <p:nvSpPr>
          <p:cNvPr id="11" name="TextBox 10"/>
          <p:cNvSpPr txBox="1"/>
          <p:nvPr/>
        </p:nvSpPr>
        <p:spPr>
          <a:xfrm>
            <a:off x="2159805" y="1241711"/>
            <a:ext cx="3551001" cy="369332"/>
          </a:xfrm>
          <a:prstGeom prst="rect">
            <a:avLst/>
          </a:prstGeom>
          <a:noFill/>
        </p:spPr>
        <p:txBody>
          <a:bodyPr wrap="square" rtlCol="0">
            <a:spAutoFit/>
          </a:bodyPr>
          <a:lstStyle/>
          <a:p>
            <a:r>
              <a:rPr lang="en-US" dirty="0" smtClean="0"/>
              <a:t>Visit us on social media</a:t>
            </a:r>
            <a:endParaRPr lang="en-US" dirty="0"/>
          </a:p>
        </p:txBody>
      </p:sp>
      <p:grpSp>
        <p:nvGrpSpPr>
          <p:cNvPr id="13" name="Group 12"/>
          <p:cNvGrpSpPr/>
          <p:nvPr/>
        </p:nvGrpSpPr>
        <p:grpSpPr>
          <a:xfrm>
            <a:off x="1691" y="6086959"/>
            <a:ext cx="9144000" cy="771041"/>
            <a:chOff x="1691" y="6086959"/>
            <a:chExt cx="9144000" cy="771041"/>
          </a:xfrm>
        </p:grpSpPr>
        <p:pic>
          <p:nvPicPr>
            <p:cNvPr id="14" name="Picture 13" descr="samueli-header.png"/>
            <p:cNvPicPr>
              <a:picLocks noChangeAspect="1"/>
            </p:cNvPicPr>
            <p:nvPr/>
          </p:nvPicPr>
          <p:blipFill rotWithShape="1">
            <a:blip r:embed="rId4"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5" name="Rectangle 14"/>
            <p:cNvSpPr/>
            <p:nvPr/>
          </p:nvSpPr>
          <p:spPr>
            <a:xfrm>
              <a:off x="1691" y="6086959"/>
              <a:ext cx="9142309" cy="54040"/>
            </a:xfrm>
            <a:prstGeom prst="rect">
              <a:avLst/>
            </a:prstGeom>
            <a:blipFill rotWithShape="1">
              <a:blip r:embed="rId5"/>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 name="Rectangle 2"/>
          <p:cNvSpPr/>
          <p:nvPr/>
        </p:nvSpPr>
        <p:spPr>
          <a:xfrm>
            <a:off x="22542" y="5540846"/>
            <a:ext cx="9121458" cy="424048"/>
          </a:xfrm>
          <a:prstGeom prst="rect">
            <a:avLst/>
          </a:prstGeom>
          <a:solidFill>
            <a:schemeClr val="accent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rgbClr val="365E91"/>
              </a:solidFill>
            </a:endParaRPr>
          </a:p>
        </p:txBody>
      </p:sp>
      <p:sp>
        <p:nvSpPr>
          <p:cNvPr id="10" name="TextBox 9"/>
          <p:cNvSpPr txBox="1"/>
          <p:nvPr/>
        </p:nvSpPr>
        <p:spPr>
          <a:xfrm>
            <a:off x="378315" y="5540846"/>
            <a:ext cx="7642223" cy="424048"/>
          </a:xfrm>
          <a:prstGeom prst="rect">
            <a:avLst/>
          </a:prstGeom>
          <a:noFill/>
        </p:spPr>
        <p:txBody>
          <a:bodyPr wrap="square" lIns="0" tIns="0" rIns="0" bIns="0" rtlCol="0">
            <a:spAutoFit/>
          </a:bodyPr>
          <a:lstStyle/>
          <a:p>
            <a:pPr>
              <a:lnSpc>
                <a:spcPts val="3200"/>
              </a:lnSpc>
            </a:pPr>
            <a:r>
              <a:rPr lang="en-US" sz="3200" b="1" dirty="0" err="1" smtClean="0">
                <a:solidFill>
                  <a:schemeClr val="bg1"/>
                </a:solidFill>
                <a:latin typeface="Century"/>
                <a:cs typeface="Century"/>
              </a:rPr>
              <a:t>Weibo.com</a:t>
            </a:r>
            <a:r>
              <a:rPr lang="en-US" sz="3200" b="1" dirty="0" smtClean="0">
                <a:solidFill>
                  <a:schemeClr val="bg1"/>
                </a:solidFill>
                <a:latin typeface="Century"/>
                <a:cs typeface="Century"/>
              </a:rPr>
              <a:t>/</a:t>
            </a:r>
            <a:r>
              <a:rPr lang="en-US" sz="3200" b="1" dirty="0" err="1" smtClean="0">
                <a:solidFill>
                  <a:schemeClr val="bg1"/>
                </a:solidFill>
                <a:latin typeface="Century"/>
                <a:cs typeface="Century"/>
              </a:rPr>
              <a:t>UCIrvineEngineering</a:t>
            </a:r>
            <a:endParaRPr lang="en-US" sz="3200" b="1" dirty="0" smtClean="0">
              <a:solidFill>
                <a:schemeClr val="bg1"/>
              </a:solidFill>
              <a:latin typeface="Century"/>
              <a:cs typeface="Century"/>
            </a:endParaRPr>
          </a:p>
        </p:txBody>
      </p:sp>
    </p:spTree>
    <p:extLst>
      <p:ext uri="{BB962C8B-B14F-4D97-AF65-F5344CB8AC3E}">
        <p14:creationId xmlns:p14="http://schemas.microsoft.com/office/powerpoint/2010/main" val="100539677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9931" y="3132789"/>
            <a:ext cx="3810281" cy="2831544"/>
          </a:xfrm>
          <a:prstGeom prst="rect">
            <a:avLst/>
          </a:prstGeom>
          <a:noFill/>
        </p:spPr>
        <p:txBody>
          <a:bodyPr wrap="square" rtlCol="0">
            <a:spAutoFit/>
          </a:bodyPr>
          <a:lstStyle/>
          <a:p>
            <a:r>
              <a:rPr lang="en-US" b="1" dirty="0" smtClean="0">
                <a:latin typeface="Arial"/>
                <a:cs typeface="Arial"/>
              </a:rPr>
              <a:t>John </a:t>
            </a:r>
            <a:r>
              <a:rPr lang="en-US" b="1" dirty="0" err="1">
                <a:latin typeface="Arial"/>
                <a:cs typeface="Arial"/>
              </a:rPr>
              <a:t>LaRue</a:t>
            </a:r>
            <a:endParaRPr lang="en-US" b="1" dirty="0">
              <a:latin typeface="Arial"/>
              <a:cs typeface="Arial"/>
            </a:endParaRPr>
          </a:p>
          <a:p>
            <a:r>
              <a:rPr lang="en-US" sz="1600" dirty="0">
                <a:latin typeface="Arial"/>
                <a:cs typeface="Arial"/>
              </a:rPr>
              <a:t>Associate Dean for Undergraduate Student Affairs</a:t>
            </a:r>
            <a:br>
              <a:rPr lang="en-US" sz="1600" dirty="0">
                <a:latin typeface="Arial"/>
                <a:cs typeface="Arial"/>
              </a:rPr>
            </a:br>
            <a:r>
              <a:rPr lang="en-US" sz="1600" dirty="0">
                <a:latin typeface="Arial"/>
                <a:cs typeface="Arial"/>
              </a:rPr>
              <a:t>Professor for Mechanical </a:t>
            </a:r>
            <a:endParaRPr lang="en-US" sz="1600" dirty="0" smtClean="0">
              <a:latin typeface="Arial"/>
              <a:cs typeface="Arial"/>
            </a:endParaRPr>
          </a:p>
          <a:p>
            <a:r>
              <a:rPr lang="en-US" sz="1600" dirty="0" smtClean="0">
                <a:latin typeface="Arial"/>
                <a:cs typeface="Arial"/>
              </a:rPr>
              <a:t>and </a:t>
            </a:r>
            <a:r>
              <a:rPr lang="en-US" sz="1600" dirty="0">
                <a:latin typeface="Arial"/>
                <a:cs typeface="Arial"/>
              </a:rPr>
              <a:t>Aerospace Engineering</a:t>
            </a:r>
            <a:br>
              <a:rPr lang="en-US" sz="1600" dirty="0">
                <a:latin typeface="Arial"/>
                <a:cs typeface="Arial"/>
              </a:rPr>
            </a:br>
            <a:r>
              <a:rPr lang="en-US" sz="1600" dirty="0" err="1" smtClean="0">
                <a:latin typeface="Arial"/>
                <a:cs typeface="Arial"/>
              </a:rPr>
              <a:t>Samueli</a:t>
            </a:r>
            <a:r>
              <a:rPr lang="en-US" sz="1600" dirty="0" smtClean="0">
                <a:latin typeface="Arial"/>
                <a:cs typeface="Arial"/>
              </a:rPr>
              <a:t> </a:t>
            </a:r>
            <a:r>
              <a:rPr lang="en-US" sz="1600" dirty="0">
                <a:latin typeface="Arial"/>
                <a:cs typeface="Arial"/>
              </a:rPr>
              <a:t>School of Engineering</a:t>
            </a:r>
            <a:br>
              <a:rPr lang="en-US" sz="1600" dirty="0">
                <a:latin typeface="Arial"/>
                <a:cs typeface="Arial"/>
              </a:rPr>
            </a:br>
            <a:r>
              <a:rPr lang="en-US" sz="1600" dirty="0">
                <a:latin typeface="Arial"/>
                <a:cs typeface="Arial"/>
              </a:rPr>
              <a:t>University of California, Irvine</a:t>
            </a:r>
            <a:br>
              <a:rPr lang="en-US" sz="1600" dirty="0">
                <a:latin typeface="Arial"/>
                <a:cs typeface="Arial"/>
              </a:rPr>
            </a:br>
            <a:r>
              <a:rPr lang="en-US" sz="1600" dirty="0">
                <a:latin typeface="Arial"/>
                <a:cs typeface="Arial"/>
              </a:rPr>
              <a:t>Irvine, CA 92697-2750</a:t>
            </a:r>
            <a:br>
              <a:rPr lang="en-US" sz="1600" dirty="0">
                <a:latin typeface="Arial"/>
                <a:cs typeface="Arial"/>
              </a:rPr>
            </a:br>
            <a:r>
              <a:rPr lang="en-US" sz="1600" dirty="0">
                <a:latin typeface="Arial"/>
                <a:cs typeface="Arial"/>
              </a:rPr>
              <a:t>Phone: (949) 824-6737</a:t>
            </a:r>
            <a:br>
              <a:rPr lang="en-US" sz="1600" dirty="0">
                <a:latin typeface="Arial"/>
                <a:cs typeface="Arial"/>
              </a:rPr>
            </a:br>
            <a:r>
              <a:rPr lang="en-US" sz="1600" dirty="0">
                <a:latin typeface="Arial"/>
                <a:cs typeface="Arial"/>
              </a:rPr>
              <a:t>FAX: (949) 824-3440</a:t>
            </a:r>
          </a:p>
          <a:p>
            <a:r>
              <a:rPr lang="en-US" sz="1600" dirty="0">
                <a:latin typeface="Arial"/>
                <a:cs typeface="Arial"/>
              </a:rPr>
              <a:t>E-mail: </a:t>
            </a:r>
            <a:r>
              <a:rPr lang="en-US" sz="1600" dirty="0">
                <a:latin typeface="Arial"/>
                <a:cs typeface="Arial"/>
                <a:hlinkClick r:id="rId3"/>
              </a:rPr>
              <a:t>jclarue@uci.edu</a:t>
            </a:r>
            <a:endParaRPr lang="en-US" sz="1600" dirty="0">
              <a:latin typeface="Arial"/>
              <a:cs typeface="Arial"/>
            </a:endParaRPr>
          </a:p>
        </p:txBody>
      </p:sp>
      <p:sp>
        <p:nvSpPr>
          <p:cNvPr id="3" name="TextBox 2"/>
          <p:cNvSpPr txBox="1"/>
          <p:nvPr/>
        </p:nvSpPr>
        <p:spPr>
          <a:xfrm>
            <a:off x="5028315" y="3142541"/>
            <a:ext cx="3578600" cy="2862322"/>
          </a:xfrm>
          <a:prstGeom prst="rect">
            <a:avLst/>
          </a:prstGeom>
          <a:noFill/>
        </p:spPr>
        <p:txBody>
          <a:bodyPr wrap="square" rtlCol="0">
            <a:spAutoFit/>
          </a:bodyPr>
          <a:lstStyle/>
          <a:p>
            <a:r>
              <a:rPr lang="en-US" b="1" dirty="0">
                <a:latin typeface="Arial"/>
                <a:cs typeface="Arial"/>
              </a:rPr>
              <a:t>Dr. Lily Wu</a:t>
            </a:r>
          </a:p>
          <a:p>
            <a:r>
              <a:rPr lang="en-US" sz="1600" dirty="0">
                <a:latin typeface="Arial"/>
                <a:cs typeface="Arial"/>
              </a:rPr>
              <a:t>Director of Academic Innovation, Programs</a:t>
            </a:r>
            <a:br>
              <a:rPr lang="en-US" sz="1600" dirty="0">
                <a:latin typeface="Arial"/>
                <a:cs typeface="Arial"/>
              </a:rPr>
            </a:br>
            <a:r>
              <a:rPr lang="en-US" sz="1600" dirty="0" err="1">
                <a:latin typeface="Arial"/>
                <a:cs typeface="Arial"/>
              </a:rPr>
              <a:t>Samueli</a:t>
            </a:r>
            <a:r>
              <a:rPr lang="en-US" sz="1600" dirty="0">
                <a:latin typeface="Arial"/>
                <a:cs typeface="Arial"/>
              </a:rPr>
              <a:t> School of </a:t>
            </a:r>
            <a:r>
              <a:rPr lang="en-US" sz="1600" dirty="0" smtClean="0">
                <a:latin typeface="Arial"/>
                <a:cs typeface="Arial"/>
              </a:rPr>
              <a:t>Engineering</a:t>
            </a:r>
          </a:p>
          <a:p>
            <a:r>
              <a:rPr lang="en-US" sz="1600" dirty="0" smtClean="0">
                <a:latin typeface="Arial"/>
                <a:cs typeface="Arial"/>
              </a:rPr>
              <a:t>5420 </a:t>
            </a:r>
            <a:r>
              <a:rPr lang="en-US" sz="1600" dirty="0">
                <a:latin typeface="Arial"/>
                <a:cs typeface="Arial"/>
              </a:rPr>
              <a:t>Engineering Hall</a:t>
            </a:r>
            <a:br>
              <a:rPr lang="en-US" sz="1600" dirty="0">
                <a:latin typeface="Arial"/>
                <a:cs typeface="Arial"/>
              </a:rPr>
            </a:br>
            <a:r>
              <a:rPr lang="en-US" sz="1600" dirty="0">
                <a:latin typeface="Arial"/>
                <a:cs typeface="Arial"/>
              </a:rPr>
              <a:t>University of </a:t>
            </a:r>
            <a:r>
              <a:rPr lang="en-US" sz="1600" dirty="0" smtClean="0">
                <a:latin typeface="Arial"/>
                <a:cs typeface="Arial"/>
              </a:rPr>
              <a:t>California, Irvine</a:t>
            </a:r>
            <a:r>
              <a:rPr lang="en-US" sz="1600" dirty="0">
                <a:latin typeface="Arial"/>
                <a:cs typeface="Arial"/>
              </a:rPr>
              <a:t/>
            </a:r>
            <a:br>
              <a:rPr lang="en-US" sz="1600" dirty="0">
                <a:latin typeface="Arial"/>
                <a:cs typeface="Arial"/>
              </a:rPr>
            </a:br>
            <a:r>
              <a:rPr lang="en-US" sz="1600" dirty="0">
                <a:latin typeface="Arial"/>
                <a:cs typeface="Arial"/>
              </a:rPr>
              <a:t>Irvine, CA 92697-2700</a:t>
            </a:r>
            <a:br>
              <a:rPr lang="en-US" sz="1600" dirty="0">
                <a:latin typeface="Arial"/>
                <a:cs typeface="Arial"/>
              </a:rPr>
            </a:br>
            <a:r>
              <a:rPr lang="en-US" sz="1600" dirty="0">
                <a:latin typeface="Arial"/>
                <a:cs typeface="Arial"/>
              </a:rPr>
              <a:t>Phone: (949) 824-4613</a:t>
            </a:r>
            <a:br>
              <a:rPr lang="en-US" sz="1600" dirty="0">
                <a:latin typeface="Arial"/>
                <a:cs typeface="Arial"/>
              </a:rPr>
            </a:br>
            <a:r>
              <a:rPr lang="en-US" sz="1600" dirty="0">
                <a:latin typeface="Arial"/>
                <a:cs typeface="Arial"/>
              </a:rPr>
              <a:t>FAX: (949) 824-8200</a:t>
            </a:r>
          </a:p>
          <a:p>
            <a:r>
              <a:rPr lang="en-US" sz="1600" dirty="0">
                <a:latin typeface="Arial"/>
                <a:cs typeface="Arial"/>
              </a:rPr>
              <a:t>E-mail: </a:t>
            </a:r>
            <a:r>
              <a:rPr lang="en-US" sz="1600" dirty="0">
                <a:latin typeface="Arial"/>
                <a:cs typeface="Arial"/>
                <a:hlinkClick r:id="rId4"/>
              </a:rPr>
              <a:t>lwu@uci.edu</a:t>
            </a:r>
            <a:endParaRPr lang="en-US" sz="1600" dirty="0">
              <a:latin typeface="Arial"/>
              <a:cs typeface="Arial"/>
            </a:endParaRPr>
          </a:p>
          <a:p>
            <a:endParaRPr lang="en-US" dirty="0">
              <a:latin typeface="Arial"/>
              <a:cs typeface="Arial"/>
            </a:endParaRPr>
          </a:p>
        </p:txBody>
      </p:sp>
      <p:grpSp>
        <p:nvGrpSpPr>
          <p:cNvPr id="7" name="Group 6"/>
          <p:cNvGrpSpPr/>
          <p:nvPr/>
        </p:nvGrpSpPr>
        <p:grpSpPr>
          <a:xfrm>
            <a:off x="1690" y="6461860"/>
            <a:ext cx="9144000" cy="396140"/>
            <a:chOff x="1690" y="6461860"/>
            <a:chExt cx="9144000" cy="396140"/>
          </a:xfrm>
        </p:grpSpPr>
        <p:grpSp>
          <p:nvGrpSpPr>
            <p:cNvPr id="8" name="Group 7"/>
            <p:cNvGrpSpPr/>
            <p:nvPr/>
          </p:nvGrpSpPr>
          <p:grpSpPr>
            <a:xfrm>
              <a:off x="1690" y="6461860"/>
              <a:ext cx="9144000" cy="396140"/>
              <a:chOff x="1690" y="6461860"/>
              <a:chExt cx="9144000" cy="396140"/>
            </a:xfrm>
          </p:grpSpPr>
          <p:sp>
            <p:nvSpPr>
              <p:cNvPr id="10" name="Rectangle 9"/>
              <p:cNvSpPr/>
              <p:nvPr/>
            </p:nvSpPr>
            <p:spPr>
              <a:xfrm>
                <a:off x="1690" y="6461860"/>
                <a:ext cx="9144000" cy="396140"/>
              </a:xfrm>
              <a:prstGeom prst="rect">
                <a:avLst/>
              </a:prstGeom>
              <a:solidFill>
                <a:schemeClr val="accent1">
                  <a:lumMod val="50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1691" y="6469572"/>
                <a:ext cx="8993668" cy="369332"/>
              </a:xfrm>
              <a:prstGeom prst="rect">
                <a:avLst/>
              </a:prstGeom>
            </p:spPr>
            <p:txBody>
              <a:bodyPr wrap="square">
                <a:spAutoFit/>
              </a:bodyPr>
              <a:lstStyle/>
              <a:p>
                <a:pPr algn="r"/>
                <a:r>
                  <a:rPr lang="en-US" dirty="0">
                    <a:solidFill>
                      <a:schemeClr val="bg1"/>
                    </a:solidFill>
                    <a:latin typeface="Century"/>
                    <a:cs typeface="Century"/>
                  </a:rPr>
                  <a:t>University of California, </a:t>
                </a:r>
                <a:r>
                  <a:rPr lang="en-US" dirty="0" smtClean="0">
                    <a:solidFill>
                      <a:schemeClr val="bg1"/>
                    </a:solidFill>
                    <a:latin typeface="Century"/>
                    <a:cs typeface="Century"/>
                  </a:rPr>
                  <a:t>Irvine</a:t>
                </a:r>
                <a:endParaRPr lang="en-US" dirty="0">
                  <a:latin typeface="Century"/>
                  <a:cs typeface="Century"/>
                </a:endParaRPr>
              </a:p>
            </p:txBody>
          </p:sp>
        </p:grpSp>
        <p:sp>
          <p:nvSpPr>
            <p:cNvPr id="9" name="TextBox 8"/>
            <p:cNvSpPr txBox="1"/>
            <p:nvPr/>
          </p:nvSpPr>
          <p:spPr>
            <a:xfrm>
              <a:off x="343780" y="6473954"/>
              <a:ext cx="3694840" cy="369332"/>
            </a:xfrm>
            <a:prstGeom prst="rect">
              <a:avLst/>
            </a:prstGeom>
            <a:noFill/>
          </p:spPr>
          <p:txBody>
            <a:bodyPr wrap="square" rtlCol="0">
              <a:spAutoFit/>
            </a:bodyPr>
            <a:lstStyle/>
            <a:p>
              <a:r>
                <a:rPr lang="en-US" b="1" dirty="0" smtClean="0">
                  <a:solidFill>
                    <a:srgbClr val="B68F42"/>
                  </a:solidFill>
                  <a:latin typeface="Arial Black"/>
                  <a:cs typeface="Arial Black"/>
                </a:rPr>
                <a:t>3+2 </a:t>
              </a:r>
              <a:r>
                <a:rPr lang="en-US" dirty="0" smtClean="0">
                  <a:solidFill>
                    <a:srgbClr val="B68F42"/>
                  </a:solidFill>
                  <a:latin typeface="Arial"/>
                  <a:cs typeface="Arial"/>
                </a:rPr>
                <a:t>ENGINEERING PROGRAM</a:t>
              </a:r>
              <a:endParaRPr lang="en-US" dirty="0">
                <a:solidFill>
                  <a:srgbClr val="B68F42"/>
                </a:solidFill>
                <a:latin typeface="Arial"/>
                <a:cs typeface="Arial"/>
              </a:endParaRPr>
            </a:p>
          </p:txBody>
        </p:sp>
      </p:grpSp>
      <p:grpSp>
        <p:nvGrpSpPr>
          <p:cNvPr id="6" name="Group 5"/>
          <p:cNvGrpSpPr/>
          <p:nvPr/>
        </p:nvGrpSpPr>
        <p:grpSpPr>
          <a:xfrm>
            <a:off x="743140" y="418809"/>
            <a:ext cx="2472630" cy="2472630"/>
            <a:chOff x="743140" y="418809"/>
            <a:chExt cx="2472630" cy="2472630"/>
          </a:xfrm>
        </p:grpSpPr>
        <p:sp>
          <p:nvSpPr>
            <p:cNvPr id="4" name="Oval 3"/>
            <p:cNvSpPr/>
            <p:nvPr/>
          </p:nvSpPr>
          <p:spPr>
            <a:xfrm>
              <a:off x="743140" y="418809"/>
              <a:ext cx="2472630" cy="2472630"/>
            </a:xfrm>
            <a:prstGeom prst="ellipse">
              <a:avLst/>
            </a:prstGeom>
            <a:blipFill rotWithShape="1">
              <a:blip r:embed="rId5"/>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5" name="Picture 4" descr="ART_Larue.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4086" y="480171"/>
              <a:ext cx="2370738" cy="2370738"/>
            </a:xfrm>
            <a:prstGeom prst="rect">
              <a:avLst/>
            </a:prstGeom>
          </p:spPr>
        </p:pic>
      </p:grpSp>
      <p:grpSp>
        <p:nvGrpSpPr>
          <p:cNvPr id="14" name="Group 13"/>
          <p:cNvGrpSpPr/>
          <p:nvPr/>
        </p:nvGrpSpPr>
        <p:grpSpPr>
          <a:xfrm>
            <a:off x="5068847" y="418809"/>
            <a:ext cx="2472630" cy="2472630"/>
            <a:chOff x="5068847" y="418809"/>
            <a:chExt cx="2472630" cy="2472630"/>
          </a:xfrm>
        </p:grpSpPr>
        <p:sp>
          <p:nvSpPr>
            <p:cNvPr id="12" name="Oval 11"/>
            <p:cNvSpPr/>
            <p:nvPr/>
          </p:nvSpPr>
          <p:spPr>
            <a:xfrm>
              <a:off x="5068847" y="418809"/>
              <a:ext cx="2472630" cy="2472630"/>
            </a:xfrm>
            <a:prstGeom prst="ellipse">
              <a:avLst/>
            </a:prstGeom>
            <a:blipFill rotWithShape="1">
              <a:blip r:embed="rId5"/>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3" name="Picture 12" descr="ART_Lily.png"/>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5119998" y="469960"/>
              <a:ext cx="2370328" cy="2370328"/>
            </a:xfrm>
            <a:prstGeom prst="rect">
              <a:avLst/>
            </a:prstGeom>
          </p:spPr>
        </p:pic>
      </p:grpSp>
      <p:grpSp>
        <p:nvGrpSpPr>
          <p:cNvPr id="15" name="Group 14"/>
          <p:cNvGrpSpPr/>
          <p:nvPr/>
        </p:nvGrpSpPr>
        <p:grpSpPr>
          <a:xfrm>
            <a:off x="1691" y="6086959"/>
            <a:ext cx="9144000" cy="771041"/>
            <a:chOff x="1691" y="6086959"/>
            <a:chExt cx="9144000" cy="771041"/>
          </a:xfrm>
        </p:grpSpPr>
        <p:pic>
          <p:nvPicPr>
            <p:cNvPr id="16" name="Picture 15" descr="samueli-header.png"/>
            <p:cNvPicPr>
              <a:picLocks noChangeAspect="1"/>
            </p:cNvPicPr>
            <p:nvPr/>
          </p:nvPicPr>
          <p:blipFill rotWithShape="1">
            <a:blip r:embed="rId8" cstate="screen">
              <a:extLst>
                <a:ext uri="{28A0092B-C50C-407E-A947-70E740481C1C}">
                  <a14:useLocalDpi xmlns:a14="http://schemas.microsoft.com/office/drawing/2010/main"/>
                </a:ext>
              </a:extLst>
            </a:blip>
            <a:srcRect b="18893"/>
            <a:stretch/>
          </p:blipFill>
          <p:spPr>
            <a:xfrm>
              <a:off x="1691" y="6120476"/>
              <a:ext cx="9144000" cy="737524"/>
            </a:xfrm>
            <a:prstGeom prst="rect">
              <a:avLst/>
            </a:prstGeom>
          </p:spPr>
        </p:pic>
        <p:sp>
          <p:nvSpPr>
            <p:cNvPr id="17" name="Rectangle 16"/>
            <p:cNvSpPr/>
            <p:nvPr/>
          </p:nvSpPr>
          <p:spPr>
            <a:xfrm>
              <a:off x="1691" y="6086959"/>
              <a:ext cx="9142309" cy="54040"/>
            </a:xfrm>
            <a:prstGeom prst="rect">
              <a:avLst/>
            </a:prstGeom>
            <a:blipFill rotWithShape="1">
              <a:blip r:embed="rId9"/>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1851848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21348</TotalTime>
  <Words>993</Words>
  <Application>Microsoft Office PowerPoint</Application>
  <PresentationFormat>On-screen Show (4:3)</PresentationFormat>
  <Paragraphs>202</Paragraphs>
  <Slides>31</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SimSun</vt:lpstr>
      <vt:lpstr>SimSun</vt:lpstr>
      <vt:lpstr>Arial</vt:lpstr>
      <vt:lpstr>Arial Black</vt:lpstr>
      <vt:lpstr>Arial Narrow</vt:lpstr>
      <vt:lpstr>Calibri</vt:lpstr>
      <vt:lpstr>Century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Calit2</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Dalian University of Science and Technology and  University of California, Irvine  3+2 Engineering Program</dc:title>
  <dc:creator>Sharon Henry</dc:creator>
  <cp:lastModifiedBy>lwu</cp:lastModifiedBy>
  <cp:revision>230</cp:revision>
  <cp:lastPrinted>2016-04-18T19:13:52Z</cp:lastPrinted>
  <dcterms:created xsi:type="dcterms:W3CDTF">2016-02-05T19:51:36Z</dcterms:created>
  <dcterms:modified xsi:type="dcterms:W3CDTF">2016-12-12T00:56:40Z</dcterms:modified>
</cp:coreProperties>
</file>